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61" r:id="rId5"/>
    <p:sldId id="298" r:id="rId6"/>
    <p:sldId id="297" r:id="rId7"/>
    <p:sldId id="296" r:id="rId8"/>
    <p:sldId id="295" r:id="rId9"/>
    <p:sldId id="294" r:id="rId10"/>
    <p:sldId id="293" r:id="rId11"/>
    <p:sldId id="292" r:id="rId12"/>
    <p:sldId id="291" r:id="rId13"/>
    <p:sldId id="290" r:id="rId14"/>
    <p:sldId id="289" r:id="rId15"/>
    <p:sldId id="288" r:id="rId16"/>
    <p:sldId id="287" r:id="rId17"/>
    <p:sldId id="286" r:id="rId18"/>
    <p:sldId id="285" r:id="rId19"/>
    <p:sldId id="284" r:id="rId20"/>
    <p:sldId id="283" r:id="rId21"/>
    <p:sldId id="282" r:id="rId22"/>
    <p:sldId id="281" r:id="rId23"/>
    <p:sldId id="280" r:id="rId24"/>
    <p:sldId id="279" r:id="rId25"/>
    <p:sldId id="278" r:id="rId26"/>
    <p:sldId id="277" r:id="rId27"/>
    <p:sldId id="276" r:id="rId28"/>
    <p:sldId id="275" r:id="rId29"/>
    <p:sldId id="274" r:id="rId30"/>
    <p:sldId id="273" r:id="rId31"/>
    <p:sldId id="272" r:id="rId32"/>
    <p:sldId id="299" r:id="rId33"/>
    <p:sldId id="300" r:id="rId34"/>
    <p:sldId id="27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8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07CF2-23A5-3C52-A140-462BEBA0E5F7}" v="171" dt="2023-10-20T21:39:29.229"/>
    <p1510:client id="{4AA27A2C-418D-AA35-D32C-0A0E4F2F7A43}" v="165" dt="2023-10-22T22:32:08.886"/>
    <p1510:client id="{4FF6EF16-625E-0A60-76F3-B02B848F570D}" v="473" dt="2023-10-21T23:39:44.379"/>
    <p1510:client id="{CAA6039C-E5C2-52DA-144A-9C961BB1067B}" v="2" dt="2023-10-19T18:29:47.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0" autoAdjust="0"/>
    <p:restoredTop sz="78750" autoAdjust="0"/>
  </p:normalViewPr>
  <p:slideViewPr>
    <p:cSldViewPr snapToGrid="0">
      <p:cViewPr varScale="1">
        <p:scale>
          <a:sx n="52" d="100"/>
          <a:sy n="52" d="100"/>
        </p:scale>
        <p:origin x="9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17E63-B9E2-4A2B-9AB8-21EA317D2C67}"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6ACB5-A26F-4031-AACB-DECC2523CE21}" type="slidenum">
              <a:rPr lang="en-US" smtClean="0"/>
              <a:t>‹#›</a:t>
            </a:fld>
            <a:endParaRPr lang="en-US"/>
          </a:p>
        </p:txBody>
      </p:sp>
    </p:spTree>
    <p:extLst>
      <p:ext uri="{BB962C8B-B14F-4D97-AF65-F5344CB8AC3E}">
        <p14:creationId xmlns:p14="http://schemas.microsoft.com/office/powerpoint/2010/main" val="189310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welcome to UN Comtrade Data Processing and Dissemination session. I am Jiayue from the United Nations Statistics Division.</a:t>
            </a:r>
          </a:p>
        </p:txBody>
      </p:sp>
      <p:sp>
        <p:nvSpPr>
          <p:cNvPr id="4" name="Slide Number Placeholder 3"/>
          <p:cNvSpPr>
            <a:spLocks noGrp="1"/>
          </p:cNvSpPr>
          <p:nvPr>
            <p:ph type="sldNum" sz="quarter" idx="5"/>
          </p:nvPr>
        </p:nvSpPr>
        <p:spPr/>
        <p:txBody>
          <a:bodyPr/>
          <a:lstStyle/>
          <a:p>
            <a:fld id="{0FB6ACB5-A26F-4031-AACB-DECC2523CE21}" type="slidenum">
              <a:rPr lang="en-US" smtClean="0"/>
              <a:t>1</a:t>
            </a:fld>
            <a:endParaRPr lang="en-US"/>
          </a:p>
        </p:txBody>
      </p:sp>
    </p:spTree>
    <p:extLst>
      <p:ext uri="{BB962C8B-B14F-4D97-AF65-F5344CB8AC3E}">
        <p14:creationId xmlns:p14="http://schemas.microsoft.com/office/powerpoint/2010/main" val="19115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many steps are being conducted in our </a:t>
            </a:r>
            <a:r>
              <a:rPr lang="en-US" dirty="0" err="1">
                <a:cs typeface="Calibri"/>
              </a:rPr>
              <a:t>CoprA</a:t>
            </a:r>
            <a:r>
              <a:rPr lang="en-US" dirty="0">
                <a:cs typeface="Calibri"/>
              </a:rPr>
              <a:t>+ system. Now, let me show you what does the </a:t>
            </a:r>
            <a:r>
              <a:rPr lang="en-US" dirty="0"/>
              <a:t>data processing system </a:t>
            </a:r>
            <a:r>
              <a:rPr lang="en-US" dirty="0" err="1"/>
              <a:t>CoprA</a:t>
            </a:r>
            <a:r>
              <a:rPr lang="en-US" dirty="0"/>
              <a:t>+ looks like. </a:t>
            </a:r>
          </a:p>
          <a:p>
            <a:r>
              <a:rPr lang="en-US" dirty="0">
                <a:cs typeface="Calibri"/>
              </a:rPr>
              <a:t>This is the main page of Copra+</a:t>
            </a:r>
            <a:endParaRPr lang="en-US" dirty="0"/>
          </a:p>
          <a:p>
            <a:r>
              <a:rPr lang="en-US" dirty="0"/>
              <a:t>As you can see the tabs here, we can do data registration, data processing, data review here. And we also store decks and metadata here.</a:t>
            </a:r>
            <a:endParaRPr lang="en-US" dirty="0">
              <a:cs typeface="Calibri"/>
            </a:endParaRPr>
          </a:p>
        </p:txBody>
      </p:sp>
      <p:sp>
        <p:nvSpPr>
          <p:cNvPr id="4" name="Slide Number Placeholder 3"/>
          <p:cNvSpPr>
            <a:spLocks noGrp="1"/>
          </p:cNvSpPr>
          <p:nvPr>
            <p:ph type="sldNum" sz="quarter" idx="5"/>
          </p:nvPr>
        </p:nvSpPr>
        <p:spPr/>
        <p:txBody>
          <a:bodyPr/>
          <a:lstStyle/>
          <a:p>
            <a:fld id="{0FB6ACB5-A26F-4031-AACB-DECC2523CE21}" type="slidenum">
              <a:rPr lang="en-US" smtClean="0"/>
              <a:t>10</a:t>
            </a:fld>
            <a:endParaRPr lang="en-US"/>
          </a:p>
        </p:txBody>
      </p:sp>
    </p:spTree>
    <p:extLst>
      <p:ext uri="{BB962C8B-B14F-4D97-AF65-F5344CB8AC3E}">
        <p14:creationId xmlns:p14="http://schemas.microsoft.com/office/powerpoint/2010/main" val="13472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Next, let us go into the details of Data Pre-Processing. Since we may receive data of different formats like database, excel, txt files. So, the first step is to </a:t>
            </a:r>
            <a:r>
              <a:rPr lang="en-US">
                <a:solidFill>
                  <a:srgbClr val="000000"/>
                </a:solidFill>
              </a:rPr>
              <a:t>Transform </a:t>
            </a:r>
            <a:r>
              <a:rPr lang="en-US"/>
              <a:t>national data into the input format required by the internal processing system. We need to make that the shape, form, format and the variable name and type are consistent for every data file.</a:t>
            </a:r>
          </a:p>
          <a:p>
            <a:pPr>
              <a:defRPr/>
            </a:pPr>
            <a:r>
              <a:rPr lang="en-US"/>
              <a:t>Usually, this is done by running python scripts. </a:t>
            </a:r>
          </a:p>
          <a:p>
            <a:pPr>
              <a:defRPr/>
            </a:pPr>
            <a:r>
              <a:rPr lang="en-US"/>
              <a:t>Well, During the data pre-processing, it is really important to ensure that the national code references are included for mapping to standard codes. </a:t>
            </a:r>
          </a:p>
          <a:p>
            <a:pPr>
              <a:defRPr/>
            </a:pPr>
            <a:r>
              <a:rPr lang="en-US"/>
              <a:t>And also we need to ensure the accuracy and validity of the data.</a:t>
            </a:r>
          </a:p>
          <a:p>
            <a:pPr>
              <a:defRPr/>
            </a:pPr>
            <a:r>
              <a:rPr lang="en-US"/>
              <a:t>So we need to check the revision status, check if the totals are consistent. </a:t>
            </a:r>
          </a:p>
          <a:p>
            <a:pPr>
              <a:defRPr/>
            </a:pPr>
            <a:r>
              <a:rPr lang="en-US"/>
              <a:t>And also make sure that every essential category are included, and .the categories that should not be included are excluded.</a:t>
            </a:r>
          </a:p>
          <a:p>
            <a:pPr>
              <a:defRPr/>
            </a:pPr>
            <a:r>
              <a:rPr lang="en-US"/>
              <a:t>For example, we should not include monetary gold in trade records, therefore we need to make sure that the national data have excluded it.</a:t>
            </a:r>
          </a:p>
          <a:p>
            <a:pPr>
              <a:defRPr/>
            </a:pPr>
            <a:r>
              <a:rPr lang="en-US"/>
              <a:t>Apart from this we also need to check if we have included all the essential data elements like flow, ref period, commodity, reporter, and partner codes, value</a:t>
            </a:r>
          </a:p>
          <a:p>
            <a:pPr>
              <a:defRPr/>
            </a:pPr>
            <a:r>
              <a:rPr lang="en-US"/>
              <a:t>After the data pre-processing, we would produce an output file in tab-delimited format that retain original level of detail.</a:t>
            </a:r>
          </a:p>
          <a:p>
            <a:pPr>
              <a:defRPr/>
            </a:pPr>
            <a:r>
              <a:rPr lang="en-US"/>
              <a:t>And to be noted we do not do data aggregation at this stage.</a:t>
            </a: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0FB6ACB5-A26F-4031-AACB-DECC2523CE21}" type="slidenum">
              <a:rPr lang="en-US" smtClean="0"/>
              <a:t>11</a:t>
            </a:fld>
            <a:endParaRPr lang="en-US"/>
          </a:p>
        </p:txBody>
      </p:sp>
    </p:spTree>
    <p:extLst>
      <p:ext uri="{BB962C8B-B14F-4D97-AF65-F5344CB8AC3E}">
        <p14:creationId xmlns:p14="http://schemas.microsoft.com/office/powerpoint/2010/main" val="1883165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that is how we conduct the data pre-processing.</a:t>
            </a:r>
          </a:p>
          <a:p>
            <a:r>
              <a:rPr lang="en-US" dirty="0"/>
              <a:t>Well, during the data pre-processing stage we may face some challenges</a:t>
            </a:r>
            <a:endParaRPr lang="en-US" dirty="0">
              <a:cs typeface="Calibri"/>
            </a:endParaRPr>
          </a:p>
          <a:p>
            <a:r>
              <a:rPr lang="en-US" dirty="0"/>
              <a:t>For example:</a:t>
            </a:r>
            <a:endParaRPr lang="en-US" dirty="0">
              <a:cs typeface="Calibri"/>
            </a:endParaRPr>
          </a:p>
          <a:p>
            <a:r>
              <a:rPr lang="en-US" dirty="0"/>
              <a:t>●Some times, National code references not being provided</a:t>
            </a:r>
            <a:endParaRPr lang="en-US" dirty="0">
              <a:cs typeface="Calibri"/>
            </a:endParaRPr>
          </a:p>
          <a:p>
            <a:r>
              <a:rPr lang="en-US" dirty="0"/>
              <a:t>●Or descriptions sometimes are in national languages, or data item names are in national languages and have special characters</a:t>
            </a:r>
            <a:endParaRPr lang="en-US" dirty="0">
              <a:cs typeface="Calibri"/>
            </a:endParaRPr>
          </a:p>
          <a:p>
            <a:r>
              <a:rPr lang="en-US" dirty="0"/>
              <a:t>●Also we may face with missing data issues, like: Oil exports not available for some oil exporters</a:t>
            </a:r>
            <a:endParaRPr lang="en-US" dirty="0">
              <a:cs typeface="Calibri"/>
            </a:endParaRPr>
          </a:p>
          <a:p>
            <a:r>
              <a:rPr lang="en-US" dirty="0"/>
              <a:t>●And sometimes, we also face with the challenge of lack of detail </a:t>
            </a:r>
          </a:p>
          <a:p>
            <a:r>
              <a:rPr lang="en-US" dirty="0" err="1"/>
              <a:t>oIt</a:t>
            </a:r>
            <a:r>
              <a:rPr lang="en-US" dirty="0"/>
              <a:t> can be because of confidential data; </a:t>
            </a:r>
            <a:endParaRPr lang="en-US" dirty="0">
              <a:cs typeface="Calibri"/>
            </a:endParaRPr>
          </a:p>
          <a:p>
            <a:r>
              <a:rPr lang="en-US" dirty="0" err="1"/>
              <a:t>oOr</a:t>
            </a:r>
            <a:r>
              <a:rPr lang="en-US" dirty="0"/>
              <a:t> commodities are not at 6-digit level;  </a:t>
            </a:r>
            <a:endParaRPr lang="en-US" dirty="0">
              <a:cs typeface="Calibri"/>
            </a:endParaRPr>
          </a:p>
          <a:p>
            <a:r>
              <a:rPr lang="en-US" dirty="0" err="1"/>
              <a:t>oOr</a:t>
            </a:r>
            <a:r>
              <a:rPr lang="en-US" dirty="0"/>
              <a:t> there are no partner detail; </a:t>
            </a:r>
            <a:endParaRPr lang="en-US" dirty="0">
              <a:cs typeface="Calibri"/>
            </a:endParaRPr>
          </a:p>
          <a:p>
            <a:r>
              <a:rPr lang="en-US" dirty="0"/>
              <a:t>●Apart from this we also face with the challenge of  high percentage of invalid commodity codes resulting in big residuals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FB6ACB5-A26F-4031-AACB-DECC2523CE21}" type="slidenum">
              <a:rPr lang="en-US" smtClean="0"/>
              <a:t>12</a:t>
            </a:fld>
            <a:endParaRPr lang="en-US"/>
          </a:p>
        </p:txBody>
      </p:sp>
    </p:spTree>
    <p:extLst>
      <p:ext uri="{BB962C8B-B14F-4D97-AF65-F5344CB8AC3E}">
        <p14:creationId xmlns:p14="http://schemas.microsoft.com/office/powerpoint/2010/main" val="4099116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data pre-processing, we would come to the data processing stage.</a:t>
            </a:r>
          </a:p>
          <a:p>
            <a:r>
              <a:rPr lang="en-US" dirty="0"/>
              <a:t>The Data processing is done with the assistance of our system </a:t>
            </a:r>
            <a:r>
              <a:rPr lang="en-US" dirty="0" err="1"/>
              <a:t>CoprA</a:t>
            </a:r>
            <a:r>
              <a:rPr lang="en-US" dirty="0"/>
              <a:t>+, the data processing system.</a:t>
            </a:r>
          </a:p>
          <a:p>
            <a:endParaRPr lang="en-US" dirty="0"/>
          </a:p>
          <a:p>
            <a:r>
              <a:rPr lang="en-US" dirty="0"/>
              <a:t>As you can see here, those are the step it would do for data processing.</a:t>
            </a:r>
            <a:endParaRPr lang="en-US" dirty="0">
              <a:cs typeface="Calibri"/>
            </a:endParaRPr>
          </a:p>
        </p:txBody>
      </p:sp>
      <p:sp>
        <p:nvSpPr>
          <p:cNvPr id="4" name="Slide Number Placeholder 3"/>
          <p:cNvSpPr>
            <a:spLocks noGrp="1"/>
          </p:cNvSpPr>
          <p:nvPr>
            <p:ph type="sldNum" sz="quarter" idx="5"/>
          </p:nvPr>
        </p:nvSpPr>
        <p:spPr/>
        <p:txBody>
          <a:bodyPr/>
          <a:lstStyle/>
          <a:p>
            <a:fld id="{0FB6ACB5-A26F-4031-AACB-DECC2523CE21}" type="slidenum">
              <a:rPr lang="en-US" smtClean="0"/>
              <a:t>13</a:t>
            </a:fld>
            <a:endParaRPr lang="en-US"/>
          </a:p>
        </p:txBody>
      </p:sp>
    </p:spTree>
    <p:extLst>
      <p:ext uri="{BB962C8B-B14F-4D97-AF65-F5344CB8AC3E}">
        <p14:creationId xmlns:p14="http://schemas.microsoft.com/office/powerpoint/2010/main" val="4215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600"/>
              </a:spcBef>
            </a:pPr>
            <a:r>
              <a:rPr lang="en-US" dirty="0"/>
              <a:t>One thing that should be done during the data processing is data Harmonization and Normalization.</a:t>
            </a:r>
          </a:p>
          <a:p>
            <a:pPr>
              <a:lnSpc>
                <a:spcPct val="150000"/>
              </a:lnSpc>
              <a:spcBef>
                <a:spcPts val="600"/>
              </a:spcBef>
            </a:pPr>
            <a:r>
              <a:rPr lang="en-US" dirty="0"/>
              <a:t>During this procedure, national data items are mapped to standard codes, that is </a:t>
            </a:r>
            <a:endParaRPr lang="en-US" dirty="0">
              <a:cs typeface="Calibri"/>
            </a:endParaRPr>
          </a:p>
          <a:p>
            <a:pPr>
              <a:lnSpc>
                <a:spcPct val="150000"/>
              </a:lnSpc>
            </a:pPr>
            <a:r>
              <a:rPr lang="en-US" dirty="0" err="1"/>
              <a:t>oTrade</a:t>
            </a:r>
            <a:r>
              <a:rPr lang="en-US" dirty="0"/>
              <a:t> Partner names or codes will be mapped to M49 codes</a:t>
            </a:r>
            <a:endParaRPr lang="en-US" dirty="0">
              <a:cs typeface="Calibri"/>
            </a:endParaRPr>
          </a:p>
          <a:p>
            <a:pPr>
              <a:lnSpc>
                <a:spcPct val="150000"/>
              </a:lnSpc>
            </a:pPr>
            <a:r>
              <a:rPr lang="en-US" dirty="0" err="1"/>
              <a:t>oQuantity</a:t>
            </a:r>
            <a:r>
              <a:rPr lang="en-US" dirty="0"/>
              <a:t> units will be use World Customs Org (WCO) recommended units and UNSD extended units</a:t>
            </a:r>
            <a:endParaRPr lang="en-US" dirty="0">
              <a:cs typeface="Calibri"/>
            </a:endParaRPr>
          </a:p>
          <a:p>
            <a:pPr>
              <a:lnSpc>
                <a:spcPct val="150000"/>
              </a:lnSpc>
            </a:pPr>
            <a:r>
              <a:rPr lang="en-US" dirty="0" err="1"/>
              <a:t>oThe</a:t>
            </a:r>
            <a:r>
              <a:rPr lang="en-US" dirty="0"/>
              <a:t> Mode of transport will be use UNSD units</a:t>
            </a:r>
            <a:endParaRPr lang="en-US" dirty="0">
              <a:cs typeface="Calibri"/>
            </a:endParaRPr>
          </a:p>
          <a:p>
            <a:pPr>
              <a:lnSpc>
                <a:spcPct val="150000"/>
              </a:lnSpc>
            </a:pPr>
            <a:r>
              <a:rPr lang="en-US" dirty="0" err="1"/>
              <a:t>oCustoms</a:t>
            </a:r>
            <a:r>
              <a:rPr lang="en-US" dirty="0"/>
              <a:t> Procedure Codes will be using Revised Kyoto Convention</a:t>
            </a:r>
            <a:endParaRPr lang="en-US" dirty="0">
              <a:cs typeface="Calibri"/>
            </a:endParaRPr>
          </a:p>
          <a:p>
            <a:pPr>
              <a:lnSpc>
                <a:spcPct val="150000"/>
              </a:lnSpc>
            </a:pPr>
            <a:r>
              <a:rPr lang="en-US" dirty="0" err="1"/>
              <a:t>oAnd</a:t>
            </a:r>
            <a:r>
              <a:rPr lang="en-US" dirty="0"/>
              <a:t> also we would convert the currency to USD</a:t>
            </a:r>
          </a:p>
          <a:p>
            <a:pPr>
              <a:lnSpc>
                <a:spcPct val="150000"/>
              </a:lnSpc>
              <a:spcBef>
                <a:spcPts val="600"/>
              </a:spcBef>
            </a:pPr>
            <a:r>
              <a:rPr lang="en-US" dirty="0"/>
              <a:t>After this procedure, we could output tariff line data that include records of international trade statistics with 8-10 digit HS codes.</a:t>
            </a:r>
          </a:p>
          <a:p>
            <a:pPr>
              <a:lnSpc>
                <a:spcPct val="150000"/>
              </a:lnSpc>
              <a:spcBef>
                <a:spcPts val="600"/>
              </a:spcBef>
            </a:pPr>
            <a:endParaRPr lang="en-US" sz="2400" dirty="0">
              <a:cs typeface="Calibri"/>
            </a:endParaRPr>
          </a:p>
        </p:txBody>
      </p:sp>
      <p:sp>
        <p:nvSpPr>
          <p:cNvPr id="4" name="Slide Number Placeholder 3"/>
          <p:cNvSpPr>
            <a:spLocks noGrp="1"/>
          </p:cNvSpPr>
          <p:nvPr>
            <p:ph type="sldNum" sz="quarter" idx="5"/>
          </p:nvPr>
        </p:nvSpPr>
        <p:spPr/>
        <p:txBody>
          <a:bodyPr/>
          <a:lstStyle/>
          <a:p>
            <a:fld id="{0FB6ACB5-A26F-4031-AACB-DECC2523CE21}" type="slidenum">
              <a:rPr lang="en-US" smtClean="0"/>
              <a:t>14</a:t>
            </a:fld>
            <a:endParaRPr lang="en-US"/>
          </a:p>
        </p:txBody>
      </p:sp>
    </p:spTree>
    <p:extLst>
      <p:ext uri="{BB962C8B-B14F-4D97-AF65-F5344CB8AC3E}">
        <p14:creationId xmlns:p14="http://schemas.microsoft.com/office/powerpoint/2010/main" val="219313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about the quantity and weight information</a:t>
            </a:r>
            <a:endParaRPr lang="en-US" dirty="0" err="1"/>
          </a:p>
          <a:p>
            <a:r>
              <a:rPr lang="en-US" dirty="0"/>
              <a:t>As mentioned before, the UN Comtrade database also provides elements of net weight, gross weight, and supplementary quantity.</a:t>
            </a:r>
            <a:endParaRPr lang="en-US" dirty="0">
              <a:cs typeface="Calibri"/>
            </a:endParaRPr>
          </a:p>
          <a:p>
            <a:endParaRPr lang="en-US" dirty="0"/>
          </a:p>
          <a:p>
            <a:r>
              <a:rPr lang="en-US" dirty="0"/>
              <a:t>Since the quantity or quantity unit in trade statistics may vary from country to country, category to category. It is really important to standardize the quantity. </a:t>
            </a:r>
          </a:p>
          <a:p>
            <a:r>
              <a:rPr lang="en-US" dirty="0"/>
              <a:t>To standardize the quantity, firstly, the quantity unit would be converted </a:t>
            </a:r>
            <a:r>
              <a:rPr lang="en-US" sz="1200" i="0" dirty="0">
                <a:solidFill>
                  <a:srgbClr val="000000"/>
                </a:solidFill>
                <a:effectLst/>
              </a:rPr>
              <a:t>according to WCO recommended units and UNSD standard quantity </a:t>
            </a:r>
            <a:r>
              <a:rPr lang="en-US" dirty="0">
                <a:solidFill>
                  <a:srgbClr val="000000"/>
                </a:solidFill>
              </a:rPr>
              <a:t>units</a:t>
            </a:r>
            <a:r>
              <a:rPr lang="en-US" sz="1200" i="0" dirty="0">
                <a:solidFill>
                  <a:srgbClr val="000000"/>
                </a:solidFill>
                <a:effectLst/>
              </a:rPr>
              <a:t>.</a:t>
            </a:r>
            <a:r>
              <a:rPr lang="en-US" dirty="0">
                <a:solidFill>
                  <a:srgbClr val="000000"/>
                </a:solidFill>
              </a:rPr>
              <a:t> </a:t>
            </a:r>
            <a:endParaRPr lang="en-US" dirty="0"/>
          </a:p>
          <a:p>
            <a:endParaRPr lang="en-US" dirty="0">
              <a:solidFill>
                <a:srgbClr val="000000"/>
              </a:solidFill>
              <a:cs typeface="Calibri" panose="020F0502020204030204"/>
            </a:endParaRPr>
          </a:p>
          <a:p>
            <a:r>
              <a:rPr lang="en-US" dirty="0">
                <a:solidFill>
                  <a:srgbClr val="000000"/>
                </a:solidFill>
                <a:cs typeface="Calibri" panose="020F0502020204030204"/>
              </a:rPr>
              <a:t>After changing the quantity unit, we need a conversion factor to calculate the quantity.</a:t>
            </a:r>
            <a:endParaRPr lang="en-US" dirty="0">
              <a:solidFill>
                <a:srgbClr val="000000"/>
              </a:solidFill>
            </a:endParaRPr>
          </a:p>
          <a:p>
            <a:r>
              <a:rPr lang="en-US" sz="1200" i="0" dirty="0">
                <a:solidFill>
                  <a:srgbClr val="000000"/>
                </a:solidFill>
                <a:effectLst/>
              </a:rPr>
              <a:t>The conversion factors </a:t>
            </a:r>
            <a:r>
              <a:rPr lang="en-US" dirty="0">
                <a:solidFill>
                  <a:srgbClr val="000000"/>
                </a:solidFill>
              </a:rPr>
              <a:t>can be</a:t>
            </a:r>
            <a:r>
              <a:rPr lang="en-US" sz="1200" i="0" dirty="0">
                <a:solidFill>
                  <a:srgbClr val="000000"/>
                </a:solidFill>
                <a:effectLst/>
              </a:rPr>
              <a:t> based on mathematical or empirical relations</a:t>
            </a:r>
            <a:r>
              <a:rPr lang="en-US" dirty="0">
                <a:solidFill>
                  <a:srgbClr val="000000"/>
                </a:solidFill>
              </a:rPr>
              <a:t>. FAO and individual countries have developed conversion factors to facilitate the data exchange for</a:t>
            </a:r>
            <a:r>
              <a:rPr lang="en-US" sz="1200" i="0" dirty="0">
                <a:solidFill>
                  <a:srgbClr val="000000"/>
                </a:solidFill>
                <a:effectLst/>
              </a:rPr>
              <a:t> specific commodities.</a:t>
            </a:r>
            <a:endParaRPr lang="en-US" dirty="0">
              <a:cs typeface="Calibri"/>
            </a:endParaRPr>
          </a:p>
          <a:p>
            <a:endParaRPr lang="en-US" sz="1200" i="0" dirty="0">
              <a:solidFill>
                <a:srgbClr val="000000"/>
              </a:solidFill>
              <a:effectLst/>
            </a:endParaRPr>
          </a:p>
          <a:p>
            <a:r>
              <a:rPr lang="en-US" sz="1200" i="0" dirty="0">
                <a:solidFill>
                  <a:srgbClr val="000000"/>
                </a:solidFill>
                <a:effectLst/>
              </a:rPr>
              <a:t>After the quantity is standardized, </a:t>
            </a:r>
            <a:r>
              <a:rPr lang="en-US" dirty="0">
                <a:solidFill>
                  <a:srgbClr val="000000"/>
                </a:solidFill>
              </a:rPr>
              <a:t>the next step is to detect</a:t>
            </a:r>
            <a:r>
              <a:rPr lang="en-US" sz="1200" i="0" dirty="0">
                <a:solidFill>
                  <a:srgbClr val="000000"/>
                </a:solidFill>
                <a:effectLst/>
              </a:rPr>
              <a:t> outlying quantity information.</a:t>
            </a:r>
            <a:endParaRPr lang="en-US" sz="1200" i="0" dirty="0">
              <a:solidFill>
                <a:srgbClr val="000000"/>
              </a:solidFill>
              <a:effectLst/>
              <a:cs typeface="Calibri"/>
            </a:endParaRPr>
          </a:p>
          <a:p>
            <a:r>
              <a:rPr lang="en-US" sz="1200" i="0" dirty="0">
                <a:solidFill>
                  <a:srgbClr val="000000"/>
                </a:solidFill>
                <a:effectLst/>
              </a:rPr>
              <a:t>And if possible, we would estimate missing or “outlier” quantity information.</a:t>
            </a:r>
            <a:endParaRPr lang="en-US" dirty="0"/>
          </a:p>
        </p:txBody>
      </p:sp>
      <p:sp>
        <p:nvSpPr>
          <p:cNvPr id="4" name="Slide Number Placeholder 3"/>
          <p:cNvSpPr>
            <a:spLocks noGrp="1"/>
          </p:cNvSpPr>
          <p:nvPr>
            <p:ph type="sldNum" sz="quarter" idx="5"/>
          </p:nvPr>
        </p:nvSpPr>
        <p:spPr/>
        <p:txBody>
          <a:bodyPr/>
          <a:lstStyle/>
          <a:p>
            <a:fld id="{0FB6ACB5-A26F-4031-AACB-DECC2523CE21}" type="slidenum">
              <a:rPr lang="en-US" smtClean="0"/>
              <a:t>15</a:t>
            </a:fld>
            <a:endParaRPr lang="en-US"/>
          </a:p>
        </p:txBody>
      </p:sp>
    </p:spTree>
    <p:extLst>
      <p:ext uri="{BB962C8B-B14F-4D97-AF65-F5344CB8AC3E}">
        <p14:creationId xmlns:p14="http://schemas.microsoft.com/office/powerpoint/2010/main" val="3540390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quantity conversion.</a:t>
            </a:r>
          </a:p>
          <a:p>
            <a:r>
              <a:rPr lang="en-US" dirty="0"/>
              <a:t>The table 1 here, shows the commodity code and description as well as the quantity of the commodity.</a:t>
            </a:r>
            <a:endParaRPr lang="en-US" dirty="0">
              <a:cs typeface="Calibri"/>
            </a:endParaRPr>
          </a:p>
          <a:p>
            <a:r>
              <a:rPr lang="en-US" dirty="0"/>
              <a:t>In this case, the HS code is 240220, the description </a:t>
            </a:r>
            <a:r>
              <a:rPr lang="en-US" dirty="0" err="1"/>
              <a:t>is”cigarettes</a:t>
            </a:r>
            <a:r>
              <a:rPr lang="en-US" dirty="0"/>
              <a:t> containing tobacco”, the quantity is 4 million, and the unit code is 5 which stands for number. However, the WCO recommended unit 8 and that represents kg. Thus, the commodity is not reported as recommended.</a:t>
            </a:r>
            <a:endParaRPr lang="en-US" dirty="0">
              <a:cs typeface="Calibri"/>
            </a:endParaRPr>
          </a:p>
          <a:p>
            <a:endParaRPr lang="en-US" dirty="0"/>
          </a:p>
          <a:p>
            <a:r>
              <a:rPr lang="en-US" dirty="0"/>
              <a:t>Therefore, the quantity unit 5 shall be converted to quantity unit 8. According to FAO conversion factors, the conversion factor for this kind of commodity is 0.001. The converted quantity can easily be derived following this equation.</a:t>
            </a:r>
          </a:p>
          <a:p>
            <a:endParaRPr lang="en-US" dirty="0"/>
          </a:p>
          <a:p>
            <a:r>
              <a:rPr lang="en-US" dirty="0"/>
              <a:t>Now, this kind of quantity conversion can be done automatically by the data processing system </a:t>
            </a:r>
            <a:r>
              <a:rPr lang="en-US" dirty="0" err="1"/>
              <a:t>CoperA</a:t>
            </a:r>
            <a:r>
              <a:rPr lang="en-US" dirty="0"/>
              <a:t>+.</a:t>
            </a:r>
          </a:p>
        </p:txBody>
      </p:sp>
      <p:sp>
        <p:nvSpPr>
          <p:cNvPr id="4" name="Slide Number Placeholder 3"/>
          <p:cNvSpPr>
            <a:spLocks noGrp="1"/>
          </p:cNvSpPr>
          <p:nvPr>
            <p:ph type="sldNum" sz="quarter" idx="5"/>
          </p:nvPr>
        </p:nvSpPr>
        <p:spPr/>
        <p:txBody>
          <a:bodyPr/>
          <a:lstStyle/>
          <a:p>
            <a:fld id="{0FB6ACB5-A26F-4031-AACB-DECC2523CE21}" type="slidenum">
              <a:rPr lang="en-US" smtClean="0"/>
              <a:t>16</a:t>
            </a:fld>
            <a:endParaRPr lang="en-US"/>
          </a:p>
        </p:txBody>
      </p:sp>
    </p:spTree>
    <p:extLst>
      <p:ext uri="{BB962C8B-B14F-4D97-AF65-F5344CB8AC3E}">
        <p14:creationId xmlns:p14="http://schemas.microsoft.com/office/powerpoint/2010/main" val="486397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after the quantity conversion, let’s take a look at the extreme quantity detection.</a:t>
            </a:r>
          </a:p>
          <a:p>
            <a:r>
              <a:rPr lang="en-US" dirty="0"/>
              <a:t>We could use the standard unit value to detect extreme data. The unit value equals to the trade value divided by the quantity. </a:t>
            </a:r>
            <a:endParaRPr lang="en-US" dirty="0">
              <a:cs typeface="Calibri"/>
            </a:endParaRPr>
          </a:p>
          <a:p>
            <a:r>
              <a:rPr lang="en-US" dirty="0"/>
              <a:t>We have a benchmark value for each kind of commodity. We would check if the reported value is within the range. The upper limit for this range is the benchmark value*100, and the lower limit is the benchmark value/100</a:t>
            </a:r>
          </a:p>
          <a:p>
            <a:r>
              <a:rPr lang="en-US" dirty="0"/>
              <a:t>If the reported value is not in this range, then we will delete the value. If it is within the range, we will keep the value.</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FB6ACB5-A26F-4031-AACB-DECC2523CE21}" type="slidenum">
              <a:rPr lang="en-US" smtClean="0"/>
              <a:t>17</a:t>
            </a:fld>
            <a:endParaRPr lang="en-US"/>
          </a:p>
        </p:txBody>
      </p:sp>
    </p:spTree>
    <p:extLst>
      <p:ext uri="{BB962C8B-B14F-4D97-AF65-F5344CB8AC3E}">
        <p14:creationId xmlns:p14="http://schemas.microsoft.com/office/powerpoint/2010/main" val="163186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missing quantity or outlier quantity are detected, the next thing we would do is quantity estimation.</a:t>
            </a:r>
          </a:p>
          <a:p>
            <a:r>
              <a:rPr lang="en-US" dirty="0">
                <a:cs typeface="Calibri"/>
              </a:rPr>
              <a:t>So, how to estimate the quantity?</a:t>
            </a:r>
            <a:endParaRPr lang="en-US" dirty="0"/>
          </a:p>
          <a:p>
            <a:r>
              <a:rPr lang="en-US" dirty="0"/>
              <a:t>Usually, we firstly check if the information is partially reported. If no, it will see if any information is missing. and if yes we would use the standard unit value approach to estimate the quantity.</a:t>
            </a:r>
            <a:endParaRPr lang="en-US" dirty="0">
              <a:cs typeface="Calibri" panose="020F0502020204030204"/>
            </a:endParaRPr>
          </a:p>
          <a:p>
            <a:endParaRPr lang="en-US" dirty="0"/>
          </a:p>
          <a:p>
            <a:r>
              <a:rPr lang="en-US" dirty="0"/>
              <a:t>If the information is partially reported, it then will check if the reported trade value is above threshold. If no we will still use the standard unit value approach. If yes, we can then use the weighted unit value approach to estimate the quantity.</a:t>
            </a:r>
          </a:p>
        </p:txBody>
      </p:sp>
      <p:sp>
        <p:nvSpPr>
          <p:cNvPr id="4" name="Slide Number Placeholder 3"/>
          <p:cNvSpPr>
            <a:spLocks noGrp="1"/>
          </p:cNvSpPr>
          <p:nvPr>
            <p:ph type="sldNum" sz="quarter" idx="5"/>
          </p:nvPr>
        </p:nvSpPr>
        <p:spPr/>
        <p:txBody>
          <a:bodyPr/>
          <a:lstStyle/>
          <a:p>
            <a:fld id="{0FB6ACB5-A26F-4031-AACB-DECC2523CE21}" type="slidenum">
              <a:rPr lang="en-US" smtClean="0"/>
              <a:t>18</a:t>
            </a:fld>
            <a:endParaRPr lang="en-US"/>
          </a:p>
        </p:txBody>
      </p:sp>
    </p:spTree>
    <p:extLst>
      <p:ext uri="{BB962C8B-B14F-4D97-AF65-F5344CB8AC3E}">
        <p14:creationId xmlns:p14="http://schemas.microsoft.com/office/powerpoint/2010/main" val="659243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data processing, we also convert data to other classifications.</a:t>
            </a:r>
          </a:p>
          <a:p>
            <a:pPr fontAlgn="base">
              <a:lnSpc>
                <a:spcPct val="150000"/>
              </a:lnSpc>
              <a:spcBef>
                <a:spcPts val="600"/>
              </a:spcBef>
              <a:buClr>
                <a:srgbClr val="608ECA"/>
              </a:buClr>
              <a:buFont typeface="Calibri" panose="020F0502020204030204" pitchFamily="34" charset="0"/>
            </a:pPr>
            <a:r>
              <a:rPr lang="en-US" sz="2400" dirty="0">
                <a:solidFill>
                  <a:srgbClr val="000000"/>
                </a:solidFill>
              </a:rPr>
              <a:t>Like the international</a:t>
            </a:r>
            <a:r>
              <a:rPr lang="en-US" sz="2400" i="0" dirty="0">
                <a:solidFill>
                  <a:srgbClr val="000000"/>
                </a:solidFill>
                <a:effectLst/>
              </a:rPr>
              <a:t> trade data in a reported certain HS classification is converted to:</a:t>
            </a:r>
            <a:endParaRPr lang="en-US" sz="2400" i="0" dirty="0">
              <a:solidFill>
                <a:srgbClr val="000000"/>
              </a:solidFill>
              <a:effectLst/>
              <a:cs typeface="Calibri"/>
            </a:endParaRP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earlier versions of HS</a:t>
            </a: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Standard Int’l Trade Classification (SITC )</a:t>
            </a: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Broad Economic Categories (BEC)</a:t>
            </a:r>
          </a:p>
          <a:p>
            <a:pPr marL="0" indent="0" algn="l" rtl="0" fontAlgn="base">
              <a:lnSpc>
                <a:spcPct val="150000"/>
              </a:lnSpc>
              <a:spcBef>
                <a:spcPts val="600"/>
              </a:spcBef>
              <a:buClr>
                <a:srgbClr val="608ECA"/>
              </a:buClr>
              <a:buFont typeface="Calibri" panose="020F0502020204030204" pitchFamily="34" charset="0"/>
              <a:buNone/>
            </a:pPr>
            <a:r>
              <a:rPr lang="en-US" sz="2400" i="0" dirty="0">
                <a:solidFill>
                  <a:srgbClr val="000000"/>
                </a:solidFill>
                <a:effectLst/>
              </a:rPr>
              <a:t>Based on WCO correspondence tables between HS versions</a:t>
            </a: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UNSD developed conversion tables</a:t>
            </a: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In the conversion process, it is </a:t>
            </a:r>
            <a:r>
              <a:rPr lang="en-US" sz="2400" dirty="0">
                <a:solidFill>
                  <a:srgbClr val="000000"/>
                </a:solidFill>
              </a:rPr>
              <a:t>preferred</a:t>
            </a:r>
            <a:r>
              <a:rPr lang="en-US" sz="2400" i="0" dirty="0">
                <a:solidFill>
                  <a:srgbClr val="000000"/>
                </a:solidFill>
                <a:effectLst/>
              </a:rPr>
              <a:t> to convert most detailed level in original classification into one single code in the target classification, without splitting</a:t>
            </a:r>
          </a:p>
          <a:p>
            <a:endParaRPr lang="en-US" dirty="0"/>
          </a:p>
        </p:txBody>
      </p:sp>
      <p:sp>
        <p:nvSpPr>
          <p:cNvPr id="4" name="Slide Number Placeholder 3"/>
          <p:cNvSpPr>
            <a:spLocks noGrp="1"/>
          </p:cNvSpPr>
          <p:nvPr>
            <p:ph type="sldNum" sz="quarter" idx="5"/>
          </p:nvPr>
        </p:nvSpPr>
        <p:spPr/>
        <p:txBody>
          <a:bodyPr/>
          <a:lstStyle/>
          <a:p>
            <a:fld id="{0FB6ACB5-A26F-4031-AACB-DECC2523CE21}" type="slidenum">
              <a:rPr lang="en-US" smtClean="0"/>
              <a:t>19</a:t>
            </a:fld>
            <a:endParaRPr lang="en-US"/>
          </a:p>
        </p:txBody>
      </p:sp>
    </p:spTree>
    <p:extLst>
      <p:ext uri="{BB962C8B-B14F-4D97-AF65-F5344CB8AC3E}">
        <p14:creationId xmlns:p14="http://schemas.microsoft.com/office/powerpoint/2010/main" val="301155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this session, I </a:t>
            </a:r>
            <a:r>
              <a:rPr lang="en-US" dirty="0" err="1"/>
              <a:t>gonna</a:t>
            </a:r>
            <a:r>
              <a:rPr lang="en-US" dirty="0"/>
              <a:t> firstly give you an overview of the UN Comtrade, and then talk about our Data processing system and data dissemination strategy.</a:t>
            </a:r>
          </a:p>
        </p:txBody>
      </p:sp>
      <p:sp>
        <p:nvSpPr>
          <p:cNvPr id="4" name="Slide Number Placeholder 3"/>
          <p:cNvSpPr>
            <a:spLocks noGrp="1"/>
          </p:cNvSpPr>
          <p:nvPr>
            <p:ph type="sldNum" sz="quarter" idx="5"/>
          </p:nvPr>
        </p:nvSpPr>
        <p:spPr/>
        <p:txBody>
          <a:bodyPr/>
          <a:lstStyle/>
          <a:p>
            <a:fld id="{0FB6ACB5-A26F-4031-AACB-DECC2523CE21}" type="slidenum">
              <a:rPr lang="en-US" smtClean="0"/>
              <a:t>2</a:t>
            </a:fld>
            <a:endParaRPr lang="en-US"/>
          </a:p>
        </p:txBody>
      </p:sp>
    </p:spTree>
    <p:extLst>
      <p:ext uri="{BB962C8B-B14F-4D97-AF65-F5344CB8AC3E}">
        <p14:creationId xmlns:p14="http://schemas.microsoft.com/office/powerpoint/2010/main" val="2680740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 Statistics Division maintains the matrix of correlations and versions</a:t>
            </a:r>
          </a:p>
          <a:p>
            <a:pPr>
              <a:defRPr/>
            </a:pPr>
            <a:r>
              <a:rPr lang="en-US" dirty="0"/>
              <a:t>As you can see here, those are the matrix between </a:t>
            </a:r>
            <a:r>
              <a:rPr lang="en-US" sz="1200" i="0" dirty="0">
                <a:solidFill>
                  <a:srgbClr val="000000"/>
                </a:solidFill>
                <a:effectLst/>
              </a:rPr>
              <a:t>different versions of HS</a:t>
            </a:r>
          </a:p>
          <a:p>
            <a:r>
              <a:rPr lang="en-US" dirty="0"/>
              <a:t>Here are the matrix between HS with SITC and BEC.</a:t>
            </a:r>
            <a:endParaRPr lang="en-US" dirty="0">
              <a:cs typeface="Calibri"/>
            </a:endParaRPr>
          </a:p>
          <a:p>
            <a:endParaRPr lang="en-US" dirty="0"/>
          </a:p>
          <a:p>
            <a:pPr>
              <a:defRPr/>
            </a:pPr>
            <a:r>
              <a:rPr lang="en-US" dirty="0"/>
              <a:t>So if you want to learn more, the matrixed can be found on this webpage.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FB6ACB5-A26F-4031-AACB-DECC2523CE21}" type="slidenum">
              <a:rPr lang="en-US" smtClean="0"/>
              <a:t>20</a:t>
            </a:fld>
            <a:endParaRPr lang="en-US"/>
          </a:p>
        </p:txBody>
      </p:sp>
    </p:spTree>
    <p:extLst>
      <p:ext uri="{BB962C8B-B14F-4D97-AF65-F5344CB8AC3E}">
        <p14:creationId xmlns:p14="http://schemas.microsoft.com/office/powerpoint/2010/main" val="261623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come to the next stage: Data review</a:t>
            </a:r>
            <a:endParaRPr lang="en-US" dirty="0"/>
          </a:p>
          <a:p>
            <a:r>
              <a:rPr lang="en-US" dirty="0"/>
              <a:t>Before publish the data, the data will be reviewed by the editor and an admin.</a:t>
            </a:r>
          </a:p>
          <a:p>
            <a:r>
              <a:rPr lang="en-US" dirty="0"/>
              <a:t>The things to be reviewed includes</a:t>
            </a:r>
          </a:p>
          <a:p>
            <a:pPr marL="800100" lvl="1" indent="-342900" fontAlgn="base">
              <a:spcBef>
                <a:spcPts val="600"/>
              </a:spcBef>
              <a:buClr>
                <a:srgbClr val="608ECA"/>
              </a:buClr>
              <a:buFont typeface="Courier New" panose="02070309020205020404" pitchFamily="49" charset="0"/>
              <a:buChar char="o"/>
            </a:pPr>
            <a:r>
              <a:rPr lang="en-US" sz="1200" i="0" dirty="0">
                <a:solidFill>
                  <a:srgbClr val="000000"/>
                </a:solidFill>
                <a:effectLst/>
              </a:rPr>
              <a:t>Check overall totals against official sources, time series, trends</a:t>
            </a:r>
          </a:p>
          <a:p>
            <a:pPr marL="800100" lvl="1" indent="-342900" fontAlgn="base">
              <a:spcBef>
                <a:spcPts val="600"/>
              </a:spcBef>
              <a:buClr>
                <a:srgbClr val="608ECA"/>
              </a:buClr>
              <a:buFont typeface="Courier New" panose="02070309020205020404" pitchFamily="49" charset="0"/>
              <a:buChar char="o"/>
            </a:pPr>
            <a:r>
              <a:rPr lang="en-US" sz="1200" i="0" dirty="0">
                <a:solidFill>
                  <a:srgbClr val="000000"/>
                </a:solidFill>
                <a:effectLst/>
              </a:rPr>
              <a:t>Verify the mapping of partners, commodities and quantity units</a:t>
            </a:r>
          </a:p>
          <a:p>
            <a:pPr marL="800100" lvl="1" indent="-342900" fontAlgn="base">
              <a:spcBef>
                <a:spcPts val="600"/>
              </a:spcBef>
              <a:buClr>
                <a:srgbClr val="608ECA"/>
              </a:buClr>
              <a:buFont typeface="Courier New" panose="02070309020205020404" pitchFamily="49" charset="0"/>
              <a:buChar char="o"/>
            </a:pPr>
            <a:r>
              <a:rPr lang="en-US" sz="1200" i="0" dirty="0">
                <a:solidFill>
                  <a:srgbClr val="000000"/>
                </a:solidFill>
                <a:effectLst/>
              </a:rPr>
              <a:t>Check value of non-standard commodity codes or unknown partners</a:t>
            </a:r>
          </a:p>
          <a:p>
            <a:endParaRPr lang="en-US" dirty="0"/>
          </a:p>
        </p:txBody>
      </p:sp>
      <p:sp>
        <p:nvSpPr>
          <p:cNvPr id="4" name="Slide Number Placeholder 3"/>
          <p:cNvSpPr>
            <a:spLocks noGrp="1"/>
          </p:cNvSpPr>
          <p:nvPr>
            <p:ph type="sldNum" sz="quarter" idx="5"/>
          </p:nvPr>
        </p:nvSpPr>
        <p:spPr/>
        <p:txBody>
          <a:bodyPr/>
          <a:lstStyle/>
          <a:p>
            <a:fld id="{0FB6ACB5-A26F-4031-AACB-DECC2523CE21}" type="slidenum">
              <a:rPr lang="en-US" smtClean="0"/>
              <a:t>21</a:t>
            </a:fld>
            <a:endParaRPr lang="en-US"/>
          </a:p>
        </p:txBody>
      </p:sp>
    </p:spTree>
    <p:extLst>
      <p:ext uri="{BB962C8B-B14F-4D97-AF65-F5344CB8AC3E}">
        <p14:creationId xmlns:p14="http://schemas.microsoft.com/office/powerpoint/2010/main" val="2635742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show you some useful reports/graphs for the data review.</a:t>
            </a:r>
          </a:p>
          <a:p>
            <a:endParaRPr lang="en-US" dirty="0"/>
          </a:p>
          <a:p>
            <a:r>
              <a:rPr lang="en-US" dirty="0"/>
              <a:t>The first one is Total import or export time series.</a:t>
            </a:r>
          </a:p>
          <a:p>
            <a:r>
              <a:rPr lang="en-US" dirty="0"/>
              <a:t>As you can see here we would review the trend of the recent 6 year’s total trade amount. </a:t>
            </a:r>
          </a:p>
          <a:p>
            <a:r>
              <a:rPr lang="en-US" dirty="0"/>
              <a:t>And we would also compare each year’s total trade value of our data with the value from other official source like the </a:t>
            </a:r>
            <a:r>
              <a:rPr lang="en-US" dirty="0" err="1"/>
              <a:t>Ttrade</a:t>
            </a:r>
            <a:r>
              <a:rPr lang="en-US" dirty="0"/>
              <a:t> data from IFS. And to see if there are big gaps</a:t>
            </a:r>
            <a:endParaRPr lang="en-US" dirty="0">
              <a:cs typeface="Calibri"/>
            </a:endParaRPr>
          </a:p>
          <a:p>
            <a:endParaRPr lang="en-US" dirty="0"/>
          </a:p>
          <a:p>
            <a:r>
              <a:rPr lang="en-US" dirty="0" err="1"/>
              <a:t>Ttrade</a:t>
            </a:r>
            <a:r>
              <a:rPr lang="en-US" dirty="0"/>
              <a:t>: IFS (actual)</a:t>
            </a:r>
          </a:p>
          <a:p>
            <a:r>
              <a:rPr lang="en-US" dirty="0"/>
              <a:t>Blue: upload</a:t>
            </a:r>
          </a:p>
          <a:p>
            <a:r>
              <a:rPr lang="en-US" dirty="0"/>
              <a:t>Green: published before</a:t>
            </a:r>
          </a:p>
        </p:txBody>
      </p:sp>
      <p:sp>
        <p:nvSpPr>
          <p:cNvPr id="4" name="Slide Number Placeholder 3"/>
          <p:cNvSpPr>
            <a:spLocks noGrp="1"/>
          </p:cNvSpPr>
          <p:nvPr>
            <p:ph type="sldNum" sz="quarter" idx="5"/>
          </p:nvPr>
        </p:nvSpPr>
        <p:spPr/>
        <p:txBody>
          <a:bodyPr/>
          <a:lstStyle/>
          <a:p>
            <a:fld id="{0FB6ACB5-A26F-4031-AACB-DECC2523CE21}" type="slidenum">
              <a:rPr lang="en-US" smtClean="0"/>
              <a:t>22</a:t>
            </a:fld>
            <a:endParaRPr lang="en-US"/>
          </a:p>
        </p:txBody>
      </p:sp>
    </p:spTree>
    <p:extLst>
      <p:ext uri="{BB962C8B-B14F-4D97-AF65-F5344CB8AC3E}">
        <p14:creationId xmlns:p14="http://schemas.microsoft.com/office/powerpoint/2010/main" val="840207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here is the page for reviewing the code mapping, including partner code, commodity code, customer procedure code, etc.</a:t>
            </a:r>
          </a:p>
          <a:p>
            <a:endParaRPr lang="en-US" dirty="0"/>
          </a:p>
          <a:p>
            <a:pPr>
              <a:defRPr/>
            </a:pPr>
            <a:r>
              <a:rPr lang="en-US" sz="1200" i="0" dirty="0">
                <a:solidFill>
                  <a:srgbClr val="000000"/>
                </a:solidFill>
                <a:effectLst/>
              </a:rPr>
              <a:t>In this page, the system could detect non-standard codes</a:t>
            </a:r>
            <a:r>
              <a:rPr lang="en-US" dirty="0">
                <a:solidFill>
                  <a:srgbClr val="000000"/>
                </a:solidFill>
              </a:rPr>
              <a:t>, and the editor would correct those non-standard codes manually</a:t>
            </a:r>
            <a:endParaRPr lang="en-US" sz="1200" i="0" dirty="0">
              <a:solidFill>
                <a:srgbClr val="000000"/>
              </a:solidFill>
              <a:effectLst/>
              <a:cs typeface="Calibri"/>
            </a:endParaRPr>
          </a:p>
          <a:p>
            <a:endParaRPr lang="en-US" dirty="0"/>
          </a:p>
        </p:txBody>
      </p:sp>
      <p:sp>
        <p:nvSpPr>
          <p:cNvPr id="4" name="Slide Number Placeholder 3"/>
          <p:cNvSpPr>
            <a:spLocks noGrp="1"/>
          </p:cNvSpPr>
          <p:nvPr>
            <p:ph type="sldNum" sz="quarter" idx="5"/>
          </p:nvPr>
        </p:nvSpPr>
        <p:spPr/>
        <p:txBody>
          <a:bodyPr/>
          <a:lstStyle/>
          <a:p>
            <a:fld id="{0FB6ACB5-A26F-4031-AACB-DECC2523CE21}" type="slidenum">
              <a:rPr lang="en-US" smtClean="0"/>
              <a:t>23</a:t>
            </a:fld>
            <a:endParaRPr lang="en-US"/>
          </a:p>
        </p:txBody>
      </p:sp>
    </p:spTree>
    <p:extLst>
      <p:ext uri="{BB962C8B-B14F-4D97-AF65-F5344CB8AC3E}">
        <p14:creationId xmlns:p14="http://schemas.microsoft.com/office/powerpoint/2010/main" val="151704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this, we would also review the top 10 commodities of each counties’ monthly or annual data. We would compare this year’s value with last year’s value to see if there are anything abnormal.</a:t>
            </a:r>
          </a:p>
        </p:txBody>
      </p:sp>
      <p:sp>
        <p:nvSpPr>
          <p:cNvPr id="4" name="Slide Number Placeholder 3"/>
          <p:cNvSpPr>
            <a:spLocks noGrp="1"/>
          </p:cNvSpPr>
          <p:nvPr>
            <p:ph type="sldNum" sz="quarter" idx="5"/>
          </p:nvPr>
        </p:nvSpPr>
        <p:spPr/>
        <p:txBody>
          <a:bodyPr/>
          <a:lstStyle/>
          <a:p>
            <a:fld id="{0FB6ACB5-A26F-4031-AACB-DECC2523CE21}" type="slidenum">
              <a:rPr lang="en-US" smtClean="0"/>
              <a:t>24</a:t>
            </a:fld>
            <a:endParaRPr lang="en-US"/>
          </a:p>
        </p:txBody>
      </p:sp>
    </p:spTree>
    <p:extLst>
      <p:ext uri="{BB962C8B-B14F-4D97-AF65-F5344CB8AC3E}">
        <p14:creationId xmlns:p14="http://schemas.microsoft.com/office/powerpoint/2010/main" val="3371320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we would also review the Top 10 partners of each country’s imports and exports, and compare with last year’s data.</a:t>
            </a:r>
          </a:p>
        </p:txBody>
      </p:sp>
      <p:sp>
        <p:nvSpPr>
          <p:cNvPr id="4" name="Slide Number Placeholder 3"/>
          <p:cNvSpPr>
            <a:spLocks noGrp="1"/>
          </p:cNvSpPr>
          <p:nvPr>
            <p:ph type="sldNum" sz="quarter" idx="5"/>
          </p:nvPr>
        </p:nvSpPr>
        <p:spPr/>
        <p:txBody>
          <a:bodyPr/>
          <a:lstStyle/>
          <a:p>
            <a:fld id="{0FB6ACB5-A26F-4031-AACB-DECC2523CE21}" type="slidenum">
              <a:rPr lang="en-US" smtClean="0"/>
              <a:t>25</a:t>
            </a:fld>
            <a:endParaRPr lang="en-US"/>
          </a:p>
        </p:txBody>
      </p:sp>
    </p:spTree>
    <p:extLst>
      <p:ext uri="{BB962C8B-B14F-4D97-AF65-F5344CB8AC3E}">
        <p14:creationId xmlns:p14="http://schemas.microsoft.com/office/powerpoint/2010/main" val="1628210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reviewing the data, we can come to the last stage: Data release.</a:t>
            </a:r>
          </a:p>
          <a:p>
            <a:r>
              <a:rPr lang="en-US" dirty="0"/>
              <a:t>We would release our data to the UN </a:t>
            </a:r>
            <a:r>
              <a:rPr lang="en-US" dirty="0" err="1"/>
              <a:t>Comtrade</a:t>
            </a:r>
            <a:r>
              <a:rPr lang="en-US" dirty="0"/>
              <a:t> database. Here is our official website. User can download the international trade data from this website.</a:t>
            </a:r>
          </a:p>
        </p:txBody>
      </p:sp>
      <p:sp>
        <p:nvSpPr>
          <p:cNvPr id="4" name="Slide Number Placeholder 3"/>
          <p:cNvSpPr>
            <a:spLocks noGrp="1"/>
          </p:cNvSpPr>
          <p:nvPr>
            <p:ph type="sldNum" sz="quarter" idx="5"/>
          </p:nvPr>
        </p:nvSpPr>
        <p:spPr/>
        <p:txBody>
          <a:bodyPr/>
          <a:lstStyle/>
          <a:p>
            <a:fld id="{0FB6ACB5-A26F-4031-AACB-DECC2523CE21}" type="slidenum">
              <a:rPr lang="en-US" smtClean="0"/>
              <a:t>26</a:t>
            </a:fld>
            <a:endParaRPr lang="en-US"/>
          </a:p>
        </p:txBody>
      </p:sp>
    </p:spTree>
    <p:extLst>
      <p:ext uri="{BB962C8B-B14F-4D97-AF65-F5344CB8AC3E}">
        <p14:creationId xmlns:p14="http://schemas.microsoft.com/office/powerpoint/2010/main" val="3498315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this, we also provide data publication like, international trade statistics yearbook.</a:t>
            </a:r>
          </a:p>
        </p:txBody>
      </p:sp>
      <p:sp>
        <p:nvSpPr>
          <p:cNvPr id="4" name="Slide Number Placeholder 3"/>
          <p:cNvSpPr>
            <a:spLocks noGrp="1"/>
          </p:cNvSpPr>
          <p:nvPr>
            <p:ph type="sldNum" sz="quarter" idx="5"/>
          </p:nvPr>
        </p:nvSpPr>
        <p:spPr/>
        <p:txBody>
          <a:bodyPr/>
          <a:lstStyle/>
          <a:p>
            <a:fld id="{0FB6ACB5-A26F-4031-AACB-DECC2523CE21}" type="slidenum">
              <a:rPr lang="en-US" smtClean="0"/>
              <a:t>27</a:t>
            </a:fld>
            <a:endParaRPr lang="en-US"/>
          </a:p>
        </p:txBody>
      </p:sp>
    </p:spTree>
    <p:extLst>
      <p:ext uri="{BB962C8B-B14F-4D97-AF65-F5344CB8AC3E}">
        <p14:creationId xmlns:p14="http://schemas.microsoft.com/office/powerpoint/2010/main" val="4026744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our new UN </a:t>
            </a:r>
            <a:r>
              <a:rPr lang="en-US" err="1">
                <a:cs typeface="Calibri"/>
              </a:rPr>
              <a:t>comtrade</a:t>
            </a:r>
            <a:r>
              <a:rPr lang="en-US" dirty="0">
                <a:cs typeface="Calibri"/>
              </a:rPr>
              <a:t> platform, we have a section for innovative and experimental uses of UN Comtrade data.</a:t>
            </a:r>
          </a:p>
          <a:p>
            <a:r>
              <a:rPr lang="en-US" dirty="0">
                <a:cs typeface="Calibri"/>
              </a:rPr>
              <a:t>And here is the page and link</a:t>
            </a:r>
          </a:p>
          <a:p>
            <a:endParaRPr lang="en-US" dirty="0">
              <a:cs typeface="Calibri"/>
            </a:endParaRPr>
          </a:p>
        </p:txBody>
      </p:sp>
      <p:sp>
        <p:nvSpPr>
          <p:cNvPr id="4" name="Slide Number Placeholder 3"/>
          <p:cNvSpPr>
            <a:spLocks noGrp="1"/>
          </p:cNvSpPr>
          <p:nvPr>
            <p:ph type="sldNum" sz="quarter" idx="5"/>
          </p:nvPr>
        </p:nvSpPr>
        <p:spPr/>
        <p:txBody>
          <a:bodyPr/>
          <a:lstStyle/>
          <a:p>
            <a:fld id="{0FB6ACB5-A26F-4031-AACB-DECC2523CE21}" type="slidenum">
              <a:rPr lang="en-US" smtClean="0"/>
              <a:t>28</a:t>
            </a:fld>
            <a:endParaRPr lang="en-US"/>
          </a:p>
        </p:txBody>
      </p:sp>
    </p:spTree>
    <p:extLst>
      <p:ext uri="{BB962C8B-B14F-4D97-AF65-F5344CB8AC3E}">
        <p14:creationId xmlns:p14="http://schemas.microsoft.com/office/powerpoint/2010/main" val="1298496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this page, there are some showcases of using UN Comtrade data. Like some trade related dashboards developed by international organizations</a:t>
            </a:r>
          </a:p>
        </p:txBody>
      </p:sp>
      <p:sp>
        <p:nvSpPr>
          <p:cNvPr id="4" name="Slide Number Placeholder 3"/>
          <p:cNvSpPr>
            <a:spLocks noGrp="1"/>
          </p:cNvSpPr>
          <p:nvPr>
            <p:ph type="sldNum" sz="quarter" idx="5"/>
          </p:nvPr>
        </p:nvSpPr>
        <p:spPr/>
        <p:txBody>
          <a:bodyPr/>
          <a:lstStyle/>
          <a:p>
            <a:fld id="{0FB6ACB5-A26F-4031-AACB-DECC2523CE21}" type="slidenum">
              <a:rPr lang="en-US" smtClean="0"/>
              <a:t>29</a:t>
            </a:fld>
            <a:endParaRPr lang="en-US"/>
          </a:p>
        </p:txBody>
      </p:sp>
    </p:spTree>
    <p:extLst>
      <p:ext uri="{BB962C8B-B14F-4D97-AF65-F5344CB8AC3E}">
        <p14:creationId xmlns:p14="http://schemas.microsoft.com/office/powerpoint/2010/main" val="370016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72B4D"/>
                </a:solidFill>
                <a:latin typeface="-apple-system"/>
              </a:rPr>
              <a:t>Now, let me start with an overview of the UN Comtrade.</a:t>
            </a:r>
          </a:p>
          <a:p>
            <a:r>
              <a:rPr lang="en-US" b="0" i="0" dirty="0">
                <a:solidFill>
                  <a:srgbClr val="172B4D"/>
                </a:solidFill>
                <a:effectLst/>
                <a:latin typeface="-apple-system"/>
              </a:rPr>
              <a:t>The UN COMTRADE is the repository of official international trade statistics. It provides extensive and detailed global trade data including annual and monthly merchandise trade data, as well as annual services trade data.</a:t>
            </a:r>
            <a:endParaRPr lang="en-US" dirty="0"/>
          </a:p>
          <a:p>
            <a:r>
              <a:rPr lang="en-US" b="0" i="0" dirty="0">
                <a:solidFill>
                  <a:srgbClr val="172B4D"/>
                </a:solidFill>
                <a:effectLst/>
                <a:latin typeface="-apple-system"/>
              </a:rPr>
              <a:t>Now there are tens of billion records in UN Comtrade database, containing imports and exports reported by statistical authorities of close to 200 countries/areas since 1962.</a:t>
            </a:r>
            <a:r>
              <a:rPr lang="en-US" dirty="0">
                <a:solidFill>
                  <a:srgbClr val="172B4D"/>
                </a:solidFill>
                <a:latin typeface="-apple-system"/>
              </a:rPr>
              <a:t> </a:t>
            </a:r>
          </a:p>
          <a:p>
            <a:endParaRPr lang="en-US" dirty="0">
              <a:solidFill>
                <a:srgbClr val="172B4D"/>
              </a:solidFill>
              <a:latin typeface="-apple-system"/>
            </a:endParaRPr>
          </a:p>
          <a:p>
            <a:r>
              <a:rPr lang="en-US" b="0" i="0" dirty="0">
                <a:solidFill>
                  <a:srgbClr val="172B4D"/>
                </a:solidFill>
                <a:effectLst/>
                <a:latin typeface="-apple-system"/>
              </a:rPr>
              <a:t>Well, we released a brand new version of the UN Comtrade database last year. Here is the link to our official website.</a:t>
            </a:r>
            <a:r>
              <a:rPr lang="en-US" dirty="0">
                <a:solidFill>
                  <a:srgbClr val="172B4D"/>
                </a:solidFill>
                <a:latin typeface="-apple-system"/>
              </a:rPr>
              <a:t> </a:t>
            </a:r>
            <a:endParaRPr lang="en-US" b="0" i="0" dirty="0">
              <a:solidFill>
                <a:srgbClr val="172B4D"/>
              </a:solidFill>
              <a:effectLst/>
              <a:latin typeface="-apple-system"/>
            </a:endParaRPr>
          </a:p>
          <a:p>
            <a:r>
              <a:rPr lang="en-US" b="0" i="0" dirty="0">
                <a:solidFill>
                  <a:srgbClr val="172B4D"/>
                </a:solidFill>
                <a:effectLst/>
                <a:latin typeface="-apple-system"/>
              </a:rPr>
              <a:t>It provides free public access to the data users</a:t>
            </a:r>
            <a:r>
              <a:rPr lang="en-US" dirty="0">
                <a:solidFill>
                  <a:srgbClr val="172B4D"/>
                </a:solidFill>
                <a:latin typeface="-apple-system"/>
              </a:rPr>
              <a:t> around the world</a:t>
            </a:r>
            <a:r>
              <a:rPr lang="en-US" b="0" i="0" dirty="0">
                <a:solidFill>
                  <a:srgbClr val="172B4D"/>
                </a:solidFill>
                <a:effectLst/>
                <a:latin typeface="-apple-system"/>
              </a:rPr>
              <a:t>.</a:t>
            </a:r>
            <a:r>
              <a:rPr lang="en-US" dirty="0">
                <a:solidFill>
                  <a:srgbClr val="172B4D"/>
                </a:solidFill>
                <a:latin typeface="-apple-system"/>
              </a:rPr>
              <a:t> </a:t>
            </a:r>
            <a:endParaRPr lang="en-US" b="0" i="0" dirty="0">
              <a:solidFill>
                <a:srgbClr val="172B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72B4D"/>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2B4D"/>
                </a:solidFill>
                <a:effectLst/>
                <a:latin typeface="-apple-system"/>
              </a:rPr>
              <a:t>Users can get access to the data using like web-based queries, APIs and bulk files download.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2B4D"/>
                </a:solidFill>
                <a:effectLst/>
                <a:latin typeface="-apple-system"/>
              </a:rPr>
              <a:t>The bulk file download feature offers a quick download of large amounts of prepackaged datasets in compressed files. As of mid-2023, there are around 230,000 datasets in UN Comtrade and the number keeps growing.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72B4D"/>
              </a:solidFill>
              <a:effectLst/>
              <a:latin typeface="-apple-system"/>
            </a:endParaRPr>
          </a:p>
          <a:p>
            <a:pPr marL="171450" indent="-171450">
              <a:buFontTx/>
              <a:buChar char="-"/>
            </a:pPr>
            <a:endParaRPr lang="en-US" b="0" i="0" dirty="0">
              <a:solidFill>
                <a:srgbClr val="172B4D"/>
              </a:solidFill>
              <a:effectLst/>
              <a:latin typeface="-apple-system"/>
            </a:endParaRPr>
          </a:p>
          <a:p>
            <a:pPr marL="171450" indent="-171450">
              <a:buFontTx/>
              <a:buChar char="-"/>
            </a:pPr>
            <a:endParaRPr lang="en-US" b="0" i="0" dirty="0">
              <a:solidFill>
                <a:srgbClr val="172B4D"/>
              </a:solidFill>
              <a:effectLst/>
              <a:latin typeface="-apple-system"/>
            </a:endParaRPr>
          </a:p>
          <a:p>
            <a:pPr marL="0" indent="0">
              <a:buFontTx/>
              <a:buNone/>
            </a:pPr>
            <a:r>
              <a:rPr lang="en-US" b="0" i="0" dirty="0">
                <a:solidFill>
                  <a:srgbClr val="172B4D"/>
                </a:solidFill>
                <a:effectLst/>
                <a:latin typeface="-apple-system"/>
              </a:rPr>
              <a:t>- So our API is backed by Azure API Management, offering automatic scalability and reliability during the spike in data demand, thus making the API suitable for production-level data pipelines.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2B4D"/>
                </a:solidFill>
                <a:effectLst/>
                <a:latin typeface="-apple-system"/>
              </a:rPr>
              <a:t>- And user can also get data using bulk files download. </a:t>
            </a:r>
          </a:p>
          <a:p>
            <a:r>
              <a:rPr lang="en-US" b="0" i="0" dirty="0">
                <a:solidFill>
                  <a:srgbClr val="172B4D"/>
                </a:solidFill>
                <a:effectLst/>
                <a:latin typeface="-apple-system"/>
              </a:rPr>
              <a:t>The bulk file download feature offers a quick download of large amounts of prepackaged datasets in compressed files.</a:t>
            </a:r>
          </a:p>
          <a:p>
            <a:endParaRPr lang="en-US" b="0" i="0" dirty="0">
              <a:solidFill>
                <a:srgbClr val="172B4D"/>
              </a:solidFill>
              <a:effectLst/>
              <a:latin typeface="-apple-system"/>
            </a:endParaRPr>
          </a:p>
          <a:p>
            <a:r>
              <a:rPr lang="en-US" b="0" i="0" dirty="0">
                <a:solidFill>
                  <a:srgbClr val="172B4D"/>
                </a:solidFill>
                <a:effectLst/>
                <a:latin typeface="-apple-system"/>
              </a:rPr>
              <a:t>The UN COMTRADE Database is maintained by the DESA/UN Statistics Division. It provides detailed imports and exports statistics in goods and services reported by statistical authorities of close to 200 countries/areas since 1962. It is considered the most comprehensive online trade database available, with tens of billions of data points.</a:t>
            </a:r>
          </a:p>
          <a:p>
            <a:endParaRPr lang="en-US" b="0" i="0" dirty="0">
              <a:solidFill>
                <a:srgbClr val="172B4D"/>
              </a:solidFill>
              <a:effectLst/>
              <a:latin typeface="-apple-system"/>
            </a:endParaRPr>
          </a:p>
          <a:p>
            <a:endParaRPr lang="en-US" b="0" i="0" dirty="0">
              <a:solidFill>
                <a:srgbClr val="172B4D"/>
              </a:solidFill>
              <a:effectLst/>
              <a:latin typeface="-apple-system"/>
            </a:endParaRPr>
          </a:p>
          <a:p>
            <a:endParaRPr lang="en-US" b="0" i="0" dirty="0">
              <a:solidFill>
                <a:srgbClr val="172B4D"/>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0FB6ACB5-A26F-4031-AACB-DECC2523CE21}" type="slidenum">
              <a:rPr lang="en-US" smtClean="0"/>
              <a:t>3</a:t>
            </a:fld>
            <a:endParaRPr lang="en-US"/>
          </a:p>
        </p:txBody>
      </p:sp>
    </p:spTree>
    <p:extLst>
      <p:ext uri="{BB962C8B-B14F-4D97-AF65-F5344CB8AC3E}">
        <p14:creationId xmlns:p14="http://schemas.microsoft.com/office/powerpoint/2010/main" val="1875681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Universities or some countries' NSOs.</a:t>
            </a:r>
          </a:p>
          <a:p>
            <a:r>
              <a:rPr lang="en-US" dirty="0">
                <a:cs typeface="Calibri"/>
              </a:rPr>
              <a:t>If you are interested in this, please go to our website to see more use cases.</a:t>
            </a:r>
          </a:p>
        </p:txBody>
      </p:sp>
      <p:sp>
        <p:nvSpPr>
          <p:cNvPr id="4" name="Slide Number Placeholder 3"/>
          <p:cNvSpPr>
            <a:spLocks noGrp="1"/>
          </p:cNvSpPr>
          <p:nvPr>
            <p:ph type="sldNum" sz="quarter" idx="5"/>
          </p:nvPr>
        </p:nvSpPr>
        <p:spPr/>
        <p:txBody>
          <a:bodyPr/>
          <a:lstStyle/>
          <a:p>
            <a:fld id="{0FB6ACB5-A26F-4031-AACB-DECC2523CE21}" type="slidenum">
              <a:rPr lang="en-US" smtClean="0"/>
              <a:t>30</a:t>
            </a:fld>
            <a:endParaRPr lang="en-US"/>
          </a:p>
        </p:txBody>
      </p:sp>
    </p:spTree>
    <p:extLst>
      <p:ext uri="{BB962C8B-B14F-4D97-AF65-F5344CB8AC3E}">
        <p14:creationId xmlns:p14="http://schemas.microsoft.com/office/powerpoint/2010/main" val="860836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B6ACB5-A26F-4031-AACB-DECC2523CE21}" type="slidenum">
              <a:rPr lang="en-US" smtClean="0"/>
              <a:t>31</a:t>
            </a:fld>
            <a:endParaRPr lang="en-US"/>
          </a:p>
        </p:txBody>
      </p:sp>
    </p:spTree>
    <p:extLst>
      <p:ext uri="{BB962C8B-B14F-4D97-AF65-F5344CB8AC3E}">
        <p14:creationId xmlns:p14="http://schemas.microsoft.com/office/powerpoint/2010/main" val="108537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here are the main data elements of the UN Comtrade database.</a:t>
            </a:r>
          </a:p>
          <a:p>
            <a:endParaRPr lang="en-US" dirty="0"/>
          </a:p>
          <a:p>
            <a:r>
              <a:rPr lang="en-US" dirty="0"/>
              <a:t>Basically, it has data elements including: reporter, reference period, flow (like trade flow or sub-flow), classification code and partner.</a:t>
            </a:r>
          </a:p>
          <a:p>
            <a:r>
              <a:rPr lang="en-US" dirty="0"/>
              <a:t>In our new version, now it also provides information of Partner 2 which is the secondary partner country, CPC – the customs or statistical procedure code, and MOT, </a:t>
            </a:r>
            <a:r>
              <a:rPr lang="en-US" sz="1200" kern="1200" dirty="0"/>
              <a:t>the mode of transport used when goods enter or leave the economic territory of a country.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numeric data,  the elements include trade value, quantity and unit, as well as net weight.</a:t>
            </a:r>
          </a:p>
          <a:p>
            <a:r>
              <a:rPr lang="en-US" dirty="0">
                <a:cs typeface="Calibri"/>
              </a:rPr>
              <a:t>Speaking of trade value, for imports, it has both CIF and FOB recordings, and for exports it has FOB recordings.</a:t>
            </a:r>
          </a:p>
          <a:p>
            <a:endParaRPr lang="en-US" dirty="0"/>
          </a:p>
          <a:p>
            <a:r>
              <a:rPr lang="en-US" dirty="0"/>
              <a:t>Previously, import value had both of records of CIF and FOB, and export value, it has FOB records.</a:t>
            </a:r>
          </a:p>
          <a:p>
            <a:r>
              <a:rPr lang="en-US" dirty="0" err="1"/>
              <a:t>Traffline</a:t>
            </a:r>
            <a:r>
              <a:rPr lang="en-US" dirty="0"/>
              <a:t> data: </a:t>
            </a:r>
          </a:p>
          <a:p>
            <a:r>
              <a:rPr lang="en-US" dirty="0"/>
              <a:t>Final data: estimation, aggregation</a:t>
            </a:r>
          </a:p>
          <a:p>
            <a:r>
              <a:rPr lang="en-US" dirty="0"/>
              <a:t>Trade matrix: present by region</a:t>
            </a:r>
          </a:p>
          <a:p>
            <a:endParaRPr lang="en-US" dirty="0"/>
          </a:p>
        </p:txBody>
      </p:sp>
      <p:sp>
        <p:nvSpPr>
          <p:cNvPr id="4" name="Slide Number Placeholder 3"/>
          <p:cNvSpPr>
            <a:spLocks noGrp="1"/>
          </p:cNvSpPr>
          <p:nvPr>
            <p:ph type="sldNum" sz="quarter" idx="5"/>
          </p:nvPr>
        </p:nvSpPr>
        <p:spPr/>
        <p:txBody>
          <a:bodyPr/>
          <a:lstStyle/>
          <a:p>
            <a:fld id="{0FB6ACB5-A26F-4031-AACB-DECC2523CE21}" type="slidenum">
              <a:rPr lang="en-US" smtClean="0"/>
              <a:t>4</a:t>
            </a:fld>
            <a:endParaRPr lang="en-US"/>
          </a:p>
        </p:txBody>
      </p:sp>
    </p:spTree>
    <p:extLst>
      <p:ext uri="{BB962C8B-B14F-4D97-AF65-F5344CB8AC3E}">
        <p14:creationId xmlns:p14="http://schemas.microsoft.com/office/powerpoint/2010/main" val="225937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the data, the metadata of the UN Comtrade Database is also easily accessed. It has both structural metadata and Reference metadata.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wiki page for the UN Comtrade includes the structural metadata.</a:t>
            </a:r>
          </a:p>
          <a:p>
            <a:pPr marL="171450" indent="-171450">
              <a:buFontTx/>
              <a:buChar char="-"/>
            </a:pPr>
            <a:r>
              <a:rPr lang="en-US" dirty="0"/>
              <a:t>And the reference metadata is on the Comtrade website. Data availability page.</a:t>
            </a:r>
          </a:p>
          <a:p>
            <a:endParaRPr lang="en-US" dirty="0"/>
          </a:p>
        </p:txBody>
      </p:sp>
      <p:sp>
        <p:nvSpPr>
          <p:cNvPr id="4" name="Slide Number Placeholder 3"/>
          <p:cNvSpPr>
            <a:spLocks noGrp="1"/>
          </p:cNvSpPr>
          <p:nvPr>
            <p:ph type="sldNum" sz="quarter" idx="5"/>
          </p:nvPr>
        </p:nvSpPr>
        <p:spPr/>
        <p:txBody>
          <a:bodyPr/>
          <a:lstStyle/>
          <a:p>
            <a:fld id="{0FB6ACB5-A26F-4031-AACB-DECC2523CE21}" type="slidenum">
              <a:rPr lang="en-US" smtClean="0"/>
              <a:t>5</a:t>
            </a:fld>
            <a:endParaRPr lang="en-US"/>
          </a:p>
        </p:txBody>
      </p:sp>
    </p:spTree>
    <p:extLst>
      <p:ext uri="{BB962C8B-B14F-4D97-AF65-F5344CB8AC3E}">
        <p14:creationId xmlns:p14="http://schemas.microsoft.com/office/powerpoint/2010/main" val="383357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solidFill>
                  <a:srgbClr val="000000"/>
                </a:solidFill>
              </a:rPr>
              <a:t>So here is the page. On this page, people can know the availability of each country’s monthly or annual </a:t>
            </a:r>
            <a:r>
              <a:rPr lang="en-US" dirty="0">
                <a:solidFill>
                  <a:srgbClr val="000000"/>
                </a:solidFill>
              </a:rPr>
              <a:t>trade data</a:t>
            </a:r>
            <a:r>
              <a:rPr lang="en-US" sz="1200" dirty="0">
                <a:solidFill>
                  <a:srgbClr val="000000"/>
                </a:solidFill>
              </a:rPr>
              <a:t>. </a:t>
            </a:r>
            <a:endParaRPr lang="en-US" dirty="0">
              <a:solidFill>
                <a:srgbClr val="000000"/>
              </a:solidFill>
            </a:endParaRPr>
          </a:p>
          <a:p>
            <a:pPr>
              <a:defRPr/>
            </a:pPr>
            <a:r>
              <a:rPr lang="en-US" dirty="0">
                <a:solidFill>
                  <a:srgbClr val="000000"/>
                </a:solidFill>
                <a:cs typeface="Calibri"/>
              </a:rPr>
              <a:t>As you can see here, the user can do the query and preview the result table here. </a:t>
            </a:r>
          </a:p>
          <a:p>
            <a:pPr>
              <a:defRPr/>
            </a:pPr>
            <a:r>
              <a:rPr lang="en-US" sz="1200" dirty="0">
                <a:solidFill>
                  <a:srgbClr val="000000"/>
                </a:solidFill>
              </a:rPr>
              <a:t>And they can click on the last column </a:t>
            </a:r>
            <a:r>
              <a:rPr lang="en-US" dirty="0">
                <a:solidFill>
                  <a:srgbClr val="000000"/>
                </a:solidFill>
              </a:rPr>
              <a:t>of the result table to</a:t>
            </a:r>
            <a:r>
              <a:rPr lang="en-US" sz="1200" dirty="0">
                <a:solidFill>
                  <a:srgbClr val="000000"/>
                </a:solidFill>
              </a:rPr>
              <a:t> see the metadata. For example here.</a:t>
            </a:r>
            <a:endParaRPr lang="en-US" dirty="0">
              <a:cs typeface="Calibri"/>
            </a:endParaRPr>
          </a:p>
        </p:txBody>
      </p:sp>
      <p:sp>
        <p:nvSpPr>
          <p:cNvPr id="4" name="Slide Number Placeholder 3"/>
          <p:cNvSpPr>
            <a:spLocks noGrp="1"/>
          </p:cNvSpPr>
          <p:nvPr>
            <p:ph type="sldNum" sz="quarter" idx="5"/>
          </p:nvPr>
        </p:nvSpPr>
        <p:spPr/>
        <p:txBody>
          <a:bodyPr/>
          <a:lstStyle/>
          <a:p>
            <a:fld id="{0FB6ACB5-A26F-4031-AACB-DECC2523CE21}" type="slidenum">
              <a:rPr lang="en-US" smtClean="0"/>
              <a:t>6</a:t>
            </a:fld>
            <a:endParaRPr lang="en-US"/>
          </a:p>
        </p:txBody>
      </p:sp>
    </p:spTree>
    <p:extLst>
      <p:ext uri="{BB962C8B-B14F-4D97-AF65-F5344CB8AC3E}">
        <p14:creationId xmlns:p14="http://schemas.microsoft.com/office/powerpoint/2010/main" val="137324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here, the reference metadata</a:t>
            </a:r>
            <a:r>
              <a:rPr lang="en-US" dirty="0">
                <a:solidFill>
                  <a:srgbClr val="000000"/>
                </a:solidFill>
              </a:rPr>
              <a:t> </a:t>
            </a:r>
            <a:r>
              <a:rPr lang="en-US" sz="1200" dirty="0">
                <a:solidFill>
                  <a:srgbClr val="000000"/>
                </a:solidFill>
              </a:rPr>
              <a:t>includes items such as </a:t>
            </a:r>
            <a:r>
              <a:rPr lang="en-US" sz="1200" i="0" dirty="0">
                <a:solidFill>
                  <a:srgbClr val="000000"/>
                </a:solidFill>
                <a:effectLst/>
              </a:rPr>
              <a:t>Currency, </a:t>
            </a:r>
            <a:r>
              <a:rPr lang="en-US" dirty="0">
                <a:solidFill>
                  <a:srgbClr val="000000"/>
                </a:solidFill>
              </a:rPr>
              <a:t>Trade system, </a:t>
            </a:r>
            <a:r>
              <a:rPr lang="en-US" sz="1200" i="0" dirty="0">
                <a:solidFill>
                  <a:srgbClr val="000000"/>
                </a:solidFill>
                <a:effectLst/>
              </a:rPr>
              <a:t>Conversion Factor, Import/Export valuation, Publication Note and so on.</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FB6ACB5-A26F-4031-AACB-DECC2523CE21}" type="slidenum">
              <a:rPr lang="en-US" smtClean="0"/>
              <a:t>7</a:t>
            </a:fld>
            <a:endParaRPr lang="en-US"/>
          </a:p>
        </p:txBody>
      </p:sp>
    </p:spTree>
    <p:extLst>
      <p:ext uri="{BB962C8B-B14F-4D97-AF65-F5344CB8AC3E}">
        <p14:creationId xmlns:p14="http://schemas.microsoft.com/office/powerpoint/2010/main" val="406334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this, for the user with tech background, they can also query the metadata using our python package: Comtrade API call.</a:t>
            </a:r>
          </a:p>
          <a:p>
            <a:r>
              <a:rPr lang="en-US" dirty="0">
                <a:cs typeface="Calibri"/>
              </a:rPr>
              <a:t>If the user want to analyze our data using python. They can use this package to query the data and metadata.</a:t>
            </a:r>
            <a:endParaRPr lang="en-US" dirty="0"/>
          </a:p>
          <a:p>
            <a:endParaRPr lang="en-US" dirty="0"/>
          </a:p>
          <a:p>
            <a:r>
              <a:rPr lang="en-US" dirty="0"/>
              <a:t>So here is an example. We use the get Metadata function, to see the annual </a:t>
            </a:r>
            <a:r>
              <a:rPr lang="en-US" sz="1200" i="0" dirty="0">
                <a:solidFill>
                  <a:srgbClr val="000000"/>
                </a:solidFill>
                <a:effectLst/>
              </a:rPr>
              <a:t>Merchandise trade metadata of 2022.</a:t>
            </a:r>
          </a:p>
          <a:p>
            <a:r>
              <a:rPr lang="en-US" dirty="0">
                <a:solidFill>
                  <a:srgbClr val="000000"/>
                </a:solidFill>
                <a:cs typeface="Calibri"/>
              </a:rPr>
              <a:t>Here we use the </a:t>
            </a:r>
            <a:r>
              <a:rPr lang="en-US" dirty="0" err="1">
                <a:solidFill>
                  <a:srgbClr val="000000"/>
                </a:solidFill>
                <a:cs typeface="Calibri"/>
              </a:rPr>
              <a:t>comtradeapicall</a:t>
            </a:r>
            <a:r>
              <a:rPr lang="en-US" dirty="0">
                <a:solidFill>
                  <a:srgbClr val="000000"/>
                </a:solidFill>
                <a:cs typeface="Calibri"/>
              </a:rPr>
              <a:t> package and </a:t>
            </a:r>
            <a:r>
              <a:rPr lang="en-US" dirty="0" err="1">
                <a:solidFill>
                  <a:srgbClr val="000000"/>
                </a:solidFill>
                <a:cs typeface="Calibri"/>
              </a:rPr>
              <a:t>getMetadata</a:t>
            </a:r>
            <a:r>
              <a:rPr lang="en-US" dirty="0">
                <a:solidFill>
                  <a:srgbClr val="000000"/>
                </a:solidFill>
                <a:cs typeface="Calibri"/>
              </a:rPr>
              <a:t> function.</a:t>
            </a:r>
            <a:endParaRPr lang="en-US" sz="1200" i="0" dirty="0">
              <a:solidFill>
                <a:srgbClr val="000000"/>
              </a:solidFill>
              <a:effectLst/>
              <a:cs typeface="Calibri"/>
            </a:endParaRPr>
          </a:p>
          <a:p>
            <a:r>
              <a:rPr lang="en-US" dirty="0">
                <a:cs typeface="Calibri"/>
              </a:rPr>
              <a:t>After running the code, you can see the result table here</a:t>
            </a:r>
          </a:p>
          <a:p>
            <a:endParaRPr lang="en-US" dirty="0"/>
          </a:p>
          <a:p>
            <a:r>
              <a:rPr lang="en-US" dirty="0"/>
              <a:t>And if you are interested in using python to query and analysis our data or metadata, you can learn more on this webpage.</a:t>
            </a:r>
          </a:p>
        </p:txBody>
      </p:sp>
      <p:sp>
        <p:nvSpPr>
          <p:cNvPr id="4" name="Slide Number Placeholder 3"/>
          <p:cNvSpPr>
            <a:spLocks noGrp="1"/>
          </p:cNvSpPr>
          <p:nvPr>
            <p:ph type="sldNum" sz="quarter" idx="5"/>
          </p:nvPr>
        </p:nvSpPr>
        <p:spPr/>
        <p:txBody>
          <a:bodyPr/>
          <a:lstStyle/>
          <a:p>
            <a:fld id="{0FB6ACB5-A26F-4031-AACB-DECC2523CE21}" type="slidenum">
              <a:rPr lang="en-US" smtClean="0"/>
              <a:t>8</a:t>
            </a:fld>
            <a:endParaRPr lang="en-US"/>
          </a:p>
        </p:txBody>
      </p:sp>
    </p:spTree>
    <p:extLst>
      <p:ext uri="{BB962C8B-B14F-4D97-AF65-F5344CB8AC3E}">
        <p14:creationId xmlns:p14="http://schemas.microsoft.com/office/powerpoint/2010/main" val="107056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Well, in general, that is what the UN </a:t>
            </a:r>
            <a:r>
              <a:rPr lang="en-US" dirty="0" err="1">
                <a:ea typeface="Calibri"/>
                <a:cs typeface="Calibri"/>
              </a:rPr>
              <a:t>comtrade</a:t>
            </a:r>
            <a:r>
              <a:rPr lang="en-US" dirty="0">
                <a:ea typeface="Calibri"/>
                <a:cs typeface="Calibri"/>
              </a:rPr>
              <a:t> database offers. So how is the data generated?</a:t>
            </a:r>
            <a:endParaRPr lang="en-US" dirty="0"/>
          </a:p>
          <a:p>
            <a:r>
              <a:rPr lang="en-US" dirty="0"/>
              <a:t>Therefore, next let me talk about the UN Comtrade data pipeline. Well, there are 6 steps: xxx</a:t>
            </a:r>
            <a:endParaRPr lang="en-US" dirty="0">
              <a:ea typeface="Calibri"/>
              <a:cs typeface="Calibri"/>
            </a:endParaRPr>
          </a:p>
          <a:p>
            <a:endParaRPr lang="en-US" dirty="0"/>
          </a:p>
          <a:p>
            <a:r>
              <a:rPr lang="en-US" dirty="0"/>
              <a:t>So for step 1 data request, we would send official requests for trade data to data providers every year. In February, we would send official letters to request for last year’s commodities trade data, and every July, we would send official letters to request for services trade data.</a:t>
            </a:r>
            <a:endParaRPr lang="en-US" dirty="0">
              <a:cs typeface="Calibri"/>
            </a:endParaRPr>
          </a:p>
          <a:p>
            <a:endParaRPr lang="en-US" dirty="0"/>
          </a:p>
          <a:p>
            <a:r>
              <a:rPr lang="en-US" dirty="0"/>
              <a:t>After receiving the data from each country’s National Statistics offices or other institutes we will send receipts to them, and then register the data in our system. Since we may receive data of different format, like txt, excel, or MS access. </a:t>
            </a:r>
            <a:endParaRPr lang="en-US" dirty="0">
              <a:cs typeface="Calibri"/>
            </a:endParaRPr>
          </a:p>
          <a:p>
            <a:endParaRPr lang="en-US" dirty="0"/>
          </a:p>
          <a:p>
            <a:r>
              <a:rPr lang="en-US" dirty="0"/>
              <a:t>Therefore, we would conduct the data pre-processing next step. That is transform the data into standard input format. And also prepare the data reference decks.</a:t>
            </a:r>
            <a:endParaRPr lang="en-US" dirty="0">
              <a:cs typeface="Calibri"/>
            </a:endParaRPr>
          </a:p>
          <a:p>
            <a:endParaRPr lang="en-US" dirty="0"/>
          </a:p>
          <a:p>
            <a:pPr marL="0" indent="0" defTabSz="1087755">
              <a:buFont typeface="Arial" panose="020B0604020202020204" pitchFamily="34" charset="0"/>
              <a:buNone/>
            </a:pPr>
            <a:r>
              <a:rPr lang="en-US" dirty="0"/>
              <a:t>The next step is data processing. So this procedure includes </a:t>
            </a:r>
            <a:r>
              <a:rPr lang="en-US" dirty="0">
                <a:solidFill>
                  <a:schemeClr val="tx1">
                    <a:lumMod val="65000"/>
                    <a:lumOff val="35000"/>
                  </a:schemeClr>
                </a:solidFill>
                <a:ea typeface="Open Sans" pitchFamily="34" charset="0"/>
                <a:cs typeface="Open Sans" pitchFamily="34" charset="0"/>
              </a:rPr>
              <a:t>Normalization and Harmonization of data, Quantity &amp; weight estimation, and Conversion the data to other classifications</a:t>
            </a:r>
            <a:r>
              <a:rPr lang="en-US" sz="1050" dirty="0">
                <a:solidFill>
                  <a:schemeClr val="tx1">
                    <a:lumMod val="65000"/>
                    <a:lumOff val="35000"/>
                  </a:schemeClr>
                </a:solidFill>
                <a:ea typeface="Open Sans" pitchFamily="34" charset="0"/>
                <a:cs typeface="Open Sans" pitchFamily="34" charset="0"/>
              </a:rPr>
              <a:t>. </a:t>
            </a:r>
            <a:r>
              <a:rPr lang="en-US" dirty="0"/>
              <a:t>Those processes will be mainly done in our data processing system </a:t>
            </a:r>
            <a:r>
              <a:rPr lang="en-US" dirty="0" err="1"/>
              <a:t>Copr</a:t>
            </a:r>
            <a:r>
              <a:rPr lang="en-US" altLang="zh-CN" dirty="0" err="1"/>
              <a:t>A</a:t>
            </a:r>
            <a:r>
              <a:rPr lang="en-US" altLang="zh-CN" dirty="0"/>
              <a: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before publish the data, we shall always do the data reviewing and validation. That is </a:t>
            </a:r>
            <a:r>
              <a:rPr lang="en-US" dirty="0">
                <a:solidFill>
                  <a:schemeClr val="tx1">
                    <a:lumMod val="65000"/>
                    <a:lumOff val="35000"/>
                  </a:schemeClr>
                </a:solidFill>
                <a:ea typeface="Open Sans" pitchFamily="34" charset="0"/>
                <a:cs typeface="Open Sans" pitchFamily="34" charset="0"/>
              </a:rPr>
              <a:t>checking, reviewing and validation of mapping and values of the international trade data.</a:t>
            </a:r>
            <a:endParaRPr lang="en-US" sz="1050" dirty="0">
              <a:solidFill>
                <a:schemeClr val="tx1">
                  <a:lumMod val="65000"/>
                  <a:lumOff val="35000"/>
                </a:schemeClr>
              </a:solidFill>
              <a:ea typeface="Open Sans" pitchFamily="34" charset="0"/>
              <a:cs typeface="Open Sans" pitchFamily="34" charset="0"/>
            </a:endParaRPr>
          </a:p>
          <a:p>
            <a:endParaRPr lang="en-US" dirty="0"/>
          </a:p>
          <a:p>
            <a:r>
              <a:rPr lang="en-US" dirty="0"/>
              <a:t>After all these steps, we would publish and disseminate the data.</a:t>
            </a:r>
          </a:p>
          <a:p>
            <a:endParaRPr lang="en-US" dirty="0"/>
          </a:p>
          <a:p>
            <a:endParaRPr lang="en-US" dirty="0"/>
          </a:p>
          <a:p>
            <a:r>
              <a:rPr lang="en-US" dirty="0"/>
              <a:t>FTP site – give country access</a:t>
            </a:r>
          </a:p>
          <a:p>
            <a:r>
              <a:rPr lang="en-US" dirty="0"/>
              <a:t>Trade matrix - Dissemination database – estimate missing data</a:t>
            </a:r>
          </a:p>
          <a:p>
            <a:r>
              <a:rPr lang="en-US" dirty="0"/>
              <a:t>Data processing is done by </a:t>
            </a:r>
            <a:r>
              <a:rPr lang="en-US" dirty="0" err="1"/>
              <a:t>CoprA</a:t>
            </a:r>
            <a:r>
              <a:rPr lang="en-US" dirty="0"/>
              <a:t>+ (automatically or manually?)</a:t>
            </a:r>
          </a:p>
          <a:p>
            <a:endParaRPr lang="en-US" dirty="0"/>
          </a:p>
          <a:p>
            <a:endParaRPr lang="en-US" dirty="0"/>
          </a:p>
        </p:txBody>
      </p:sp>
      <p:sp>
        <p:nvSpPr>
          <p:cNvPr id="4" name="Slide Number Placeholder 3"/>
          <p:cNvSpPr>
            <a:spLocks noGrp="1"/>
          </p:cNvSpPr>
          <p:nvPr>
            <p:ph type="sldNum" sz="quarter" idx="5"/>
          </p:nvPr>
        </p:nvSpPr>
        <p:spPr/>
        <p:txBody>
          <a:bodyPr/>
          <a:lstStyle/>
          <a:p>
            <a:fld id="{0FB6ACB5-A26F-4031-AACB-DECC2523CE21}" type="slidenum">
              <a:rPr lang="en-US" smtClean="0"/>
              <a:t>9</a:t>
            </a:fld>
            <a:endParaRPr lang="en-US"/>
          </a:p>
        </p:txBody>
      </p:sp>
    </p:spTree>
    <p:extLst>
      <p:ext uri="{BB962C8B-B14F-4D97-AF65-F5344CB8AC3E}">
        <p14:creationId xmlns:p14="http://schemas.microsoft.com/office/powerpoint/2010/main" val="116614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50F0-7C6D-311F-3418-F27089F2C2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AD6172-0CE0-10A4-F708-1DE44B9D3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D0A015-4DB7-D07F-37E7-1B701FA9F4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2EA179-EF11-FD93-8B8C-A6A9BDB9B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3C2F6-619A-643C-E73C-0EB55D69FB7E}"/>
              </a:ext>
            </a:extLst>
          </p:cNvPr>
          <p:cNvSpPr>
            <a:spLocks noGrp="1"/>
          </p:cNvSpPr>
          <p:nvPr>
            <p:ph type="sldNum" sz="quarter" idx="12"/>
          </p:nvPr>
        </p:nvSpPr>
        <p:spPr/>
        <p:txBody>
          <a:bodyPr/>
          <a:lstStyle/>
          <a:p>
            <a:fld id="{79BCE842-1BF6-4DC9-9193-970915873267}" type="slidenum">
              <a:rPr lang="en-US" smtClean="0"/>
              <a:t>‹#›</a:t>
            </a:fld>
            <a:endParaRPr lang="en-US"/>
          </a:p>
        </p:txBody>
      </p:sp>
    </p:spTree>
    <p:extLst>
      <p:ext uri="{BB962C8B-B14F-4D97-AF65-F5344CB8AC3E}">
        <p14:creationId xmlns:p14="http://schemas.microsoft.com/office/powerpoint/2010/main" val="271479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42B3-E8F1-7A91-CEA9-6C62A1CE1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5E93E1-1796-3049-F892-9A779A97D9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F243F-3D27-3C97-E92A-089380A2CDA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02BEBDB-2E98-66BB-4135-97D556D35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88A38-AA9B-713C-CE7E-752E9E136DE7}"/>
              </a:ext>
            </a:extLst>
          </p:cNvPr>
          <p:cNvSpPr>
            <a:spLocks noGrp="1"/>
          </p:cNvSpPr>
          <p:nvPr>
            <p:ph type="sldNum" sz="quarter" idx="12"/>
          </p:nvPr>
        </p:nvSpPr>
        <p:spPr/>
        <p:txBody>
          <a:bodyPr/>
          <a:lstStyle/>
          <a:p>
            <a:fld id="{79BCE842-1BF6-4DC9-9193-970915873267}" type="slidenum">
              <a:rPr lang="en-US" smtClean="0"/>
              <a:t>‹#›</a:t>
            </a:fld>
            <a:endParaRPr lang="en-US"/>
          </a:p>
        </p:txBody>
      </p:sp>
    </p:spTree>
    <p:extLst>
      <p:ext uri="{BB962C8B-B14F-4D97-AF65-F5344CB8AC3E}">
        <p14:creationId xmlns:p14="http://schemas.microsoft.com/office/powerpoint/2010/main" val="250047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BA073B-7855-16A1-0422-8A16653980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7562D3-D38A-3470-FA37-82A81467B0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5612C-EE66-36EF-4D90-F0086FF7EF2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8E747AD-4D69-4522-11BA-7857EA3EC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AF34F-F0C4-9C1D-AC5A-6179CAC47A00}"/>
              </a:ext>
            </a:extLst>
          </p:cNvPr>
          <p:cNvSpPr>
            <a:spLocks noGrp="1"/>
          </p:cNvSpPr>
          <p:nvPr>
            <p:ph type="sldNum" sz="quarter" idx="12"/>
          </p:nvPr>
        </p:nvSpPr>
        <p:spPr/>
        <p:txBody>
          <a:bodyPr/>
          <a:lstStyle/>
          <a:p>
            <a:fld id="{79BCE842-1BF6-4DC9-9193-970915873267}" type="slidenum">
              <a:rPr lang="en-US" smtClean="0"/>
              <a:t>‹#›</a:t>
            </a:fld>
            <a:endParaRPr lang="en-US"/>
          </a:p>
        </p:txBody>
      </p:sp>
    </p:spTree>
    <p:extLst>
      <p:ext uri="{BB962C8B-B14F-4D97-AF65-F5344CB8AC3E}">
        <p14:creationId xmlns:p14="http://schemas.microsoft.com/office/powerpoint/2010/main" val="19617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5D04-3413-407F-9BEB-D844387873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3A5CD6-D353-09B7-11BF-37D478550C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76563-2193-26AA-BA11-13C2D1581B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39DE20C-082A-3964-ECCE-28DAF9D98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CAF5-A078-3F09-285B-1A7DB8461601}"/>
              </a:ext>
            </a:extLst>
          </p:cNvPr>
          <p:cNvSpPr>
            <a:spLocks noGrp="1"/>
          </p:cNvSpPr>
          <p:nvPr>
            <p:ph type="sldNum" sz="quarter" idx="12"/>
          </p:nvPr>
        </p:nvSpPr>
        <p:spPr/>
        <p:txBody>
          <a:bodyPr/>
          <a:lstStyle/>
          <a:p>
            <a:fld id="{79BCE842-1BF6-4DC9-9193-970915873267}" type="slidenum">
              <a:rPr lang="en-US" smtClean="0"/>
              <a:t>‹#›</a:t>
            </a:fld>
            <a:endParaRPr lang="en-US"/>
          </a:p>
        </p:txBody>
      </p:sp>
    </p:spTree>
    <p:extLst>
      <p:ext uri="{BB962C8B-B14F-4D97-AF65-F5344CB8AC3E}">
        <p14:creationId xmlns:p14="http://schemas.microsoft.com/office/powerpoint/2010/main" val="68683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44F7-F320-367F-5430-0F40A43D17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2FE5FA-7CE3-0D84-1586-D6A5F94CF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291600-ED0C-087F-0D1C-90D3AF5F5B6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F0B6EA1-6364-8075-4D4C-EA460B5D4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BB993-60F3-49A5-D1D5-373D8832468C}"/>
              </a:ext>
            </a:extLst>
          </p:cNvPr>
          <p:cNvSpPr>
            <a:spLocks noGrp="1"/>
          </p:cNvSpPr>
          <p:nvPr>
            <p:ph type="sldNum" sz="quarter" idx="12"/>
          </p:nvPr>
        </p:nvSpPr>
        <p:spPr/>
        <p:txBody>
          <a:bodyPr/>
          <a:lstStyle/>
          <a:p>
            <a:fld id="{79BCE842-1BF6-4DC9-9193-970915873267}" type="slidenum">
              <a:rPr lang="en-US" smtClean="0"/>
              <a:t>‹#›</a:t>
            </a:fld>
            <a:endParaRPr lang="en-US"/>
          </a:p>
        </p:txBody>
      </p:sp>
    </p:spTree>
    <p:extLst>
      <p:ext uri="{BB962C8B-B14F-4D97-AF65-F5344CB8AC3E}">
        <p14:creationId xmlns:p14="http://schemas.microsoft.com/office/powerpoint/2010/main" val="56277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B033-64BF-7FBD-06CD-4596B83B0A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45D25-8449-9D5E-32F7-D23B2EB3DC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5B9820-AA09-BCA6-0A6E-46D0C4A30F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0652CB-3E69-7230-489E-05304E62772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592D97D-97FC-C290-2C1F-4686E47D0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FB826-E991-D1D9-4E7F-50C8F22CD733}"/>
              </a:ext>
            </a:extLst>
          </p:cNvPr>
          <p:cNvSpPr>
            <a:spLocks noGrp="1"/>
          </p:cNvSpPr>
          <p:nvPr>
            <p:ph type="sldNum" sz="quarter" idx="12"/>
          </p:nvPr>
        </p:nvSpPr>
        <p:spPr/>
        <p:txBody>
          <a:bodyPr/>
          <a:lstStyle/>
          <a:p>
            <a:fld id="{79BCE842-1BF6-4DC9-9193-970915873267}" type="slidenum">
              <a:rPr lang="en-US" smtClean="0"/>
              <a:t>‹#›</a:t>
            </a:fld>
            <a:endParaRPr lang="en-US"/>
          </a:p>
        </p:txBody>
      </p:sp>
    </p:spTree>
    <p:extLst>
      <p:ext uri="{BB962C8B-B14F-4D97-AF65-F5344CB8AC3E}">
        <p14:creationId xmlns:p14="http://schemas.microsoft.com/office/powerpoint/2010/main" val="235082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8556-161C-C787-FC8C-E0619DF6EB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4F01DF-2E5B-03ED-E4CF-F70AB3CB2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470A7-C146-8B74-4D2A-B489E54E24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96838B-762D-DB6C-C18D-49BA0156E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92EB6D-AF3F-020D-2A84-CE3BE418A8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3425AE-1AE5-C789-29DA-4805B4C8CEC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09840DD-3B3E-40AA-D148-07B1D1373C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DE3445-D10D-E26A-2291-D0DBD1E90688}"/>
              </a:ext>
            </a:extLst>
          </p:cNvPr>
          <p:cNvSpPr>
            <a:spLocks noGrp="1"/>
          </p:cNvSpPr>
          <p:nvPr>
            <p:ph type="sldNum" sz="quarter" idx="12"/>
          </p:nvPr>
        </p:nvSpPr>
        <p:spPr/>
        <p:txBody>
          <a:bodyPr/>
          <a:lstStyle/>
          <a:p>
            <a:fld id="{79BCE842-1BF6-4DC9-9193-970915873267}" type="slidenum">
              <a:rPr lang="en-US" smtClean="0"/>
              <a:t>‹#›</a:t>
            </a:fld>
            <a:endParaRPr lang="en-US"/>
          </a:p>
        </p:txBody>
      </p:sp>
    </p:spTree>
    <p:extLst>
      <p:ext uri="{BB962C8B-B14F-4D97-AF65-F5344CB8AC3E}">
        <p14:creationId xmlns:p14="http://schemas.microsoft.com/office/powerpoint/2010/main" val="252526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ADDC-ACD1-C953-9034-038BAB7255DC}"/>
              </a:ext>
            </a:extLst>
          </p:cNvPr>
          <p:cNvSpPr>
            <a:spLocks noGrp="1"/>
          </p:cNvSpPr>
          <p:nvPr>
            <p:ph type="title"/>
          </p:nvPr>
        </p:nvSpPr>
        <p:spPr>
          <a:xfrm>
            <a:off x="600211" y="420905"/>
            <a:ext cx="10515600" cy="533401"/>
          </a:xfrm>
        </p:spPr>
        <p:txBody>
          <a:bodyPr>
            <a:noAutofit/>
          </a:bodyPr>
          <a:lstStyle>
            <a:lvl1pPr rtl="0">
              <a:defRPr sz="3600"/>
            </a:lvl1pPr>
          </a:lstStyle>
          <a:p>
            <a:r>
              <a:rPr lang="en-US" dirty="0"/>
              <a:t>Click to edit Master title style</a:t>
            </a:r>
          </a:p>
        </p:txBody>
      </p:sp>
      <p:sp>
        <p:nvSpPr>
          <p:cNvPr id="5" name="Slide Number Placeholder 4">
            <a:extLst>
              <a:ext uri="{FF2B5EF4-FFF2-40B4-BE49-F238E27FC236}">
                <a16:creationId xmlns:a16="http://schemas.microsoft.com/office/drawing/2014/main" id="{E9502E1F-651D-AD2F-A52E-F5C4C828D9D8}"/>
              </a:ext>
            </a:extLst>
          </p:cNvPr>
          <p:cNvSpPr>
            <a:spLocks noGrp="1"/>
          </p:cNvSpPr>
          <p:nvPr>
            <p:ph type="sldNum" sz="quarter" idx="12"/>
          </p:nvPr>
        </p:nvSpPr>
        <p:spPr>
          <a:xfrm>
            <a:off x="235314" y="6140021"/>
            <a:ext cx="710630" cy="624399"/>
          </a:xfrm>
        </p:spPr>
        <p:txBody>
          <a:bodyPr/>
          <a:lstStyle>
            <a:lvl1pPr algn="ctr">
              <a:defRPr sz="1500">
                <a:solidFill>
                  <a:schemeClr val="tx1">
                    <a:lumMod val="50000"/>
                    <a:lumOff val="50000"/>
                  </a:schemeClr>
                </a:solidFill>
              </a:defRPr>
            </a:lvl1pPr>
          </a:lstStyle>
          <a:p>
            <a:fld id="{79BCE842-1BF6-4DC9-9193-970915873267}" type="slidenum">
              <a:rPr lang="en-US" smtClean="0"/>
              <a:pPr/>
              <a:t>‹#›</a:t>
            </a:fld>
            <a:endParaRPr lang="en-US" dirty="0"/>
          </a:p>
        </p:txBody>
      </p:sp>
      <p:pic>
        <p:nvPicPr>
          <p:cNvPr id="7" name="Picture 6" descr="A blue sign with white text&#10;&#10;Description automatically generated">
            <a:extLst>
              <a:ext uri="{FF2B5EF4-FFF2-40B4-BE49-F238E27FC236}">
                <a16:creationId xmlns:a16="http://schemas.microsoft.com/office/drawing/2014/main" id="{2FC06F5E-50D1-DCEE-450D-B37C64C51B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3400" y="6160780"/>
            <a:ext cx="4038600" cy="504825"/>
          </a:xfrm>
          <a:prstGeom prst="rect">
            <a:avLst/>
          </a:prstGeom>
        </p:spPr>
      </p:pic>
      <p:cxnSp>
        <p:nvCxnSpPr>
          <p:cNvPr id="9" name="Straight Connector 8">
            <a:extLst>
              <a:ext uri="{FF2B5EF4-FFF2-40B4-BE49-F238E27FC236}">
                <a16:creationId xmlns:a16="http://schemas.microsoft.com/office/drawing/2014/main" id="{05477BE7-5814-4ED1-B379-AE21A5145D91}"/>
              </a:ext>
            </a:extLst>
          </p:cNvPr>
          <p:cNvCxnSpPr/>
          <p:nvPr userDrawn="1"/>
        </p:nvCxnSpPr>
        <p:spPr>
          <a:xfrm>
            <a:off x="641999" y="982702"/>
            <a:ext cx="3379839" cy="0"/>
          </a:xfrm>
          <a:prstGeom prst="line">
            <a:avLst/>
          </a:prstGeom>
          <a:ln w="57150">
            <a:solidFill>
              <a:srgbClr val="608E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07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832BCF-9EE2-1240-EF20-62C247207A8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AC8D3A4-B5C0-9AAE-91C0-9427FE0C5B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1B436E-83AA-B2BF-EFBE-0401DDB04BA5}"/>
              </a:ext>
            </a:extLst>
          </p:cNvPr>
          <p:cNvSpPr>
            <a:spLocks noGrp="1"/>
          </p:cNvSpPr>
          <p:nvPr>
            <p:ph type="sldNum" sz="quarter" idx="12"/>
          </p:nvPr>
        </p:nvSpPr>
        <p:spPr/>
        <p:txBody>
          <a:bodyPr/>
          <a:lstStyle/>
          <a:p>
            <a:fld id="{79BCE842-1BF6-4DC9-9193-970915873267}" type="slidenum">
              <a:rPr lang="en-US" smtClean="0"/>
              <a:t>‹#›</a:t>
            </a:fld>
            <a:endParaRPr lang="en-US"/>
          </a:p>
        </p:txBody>
      </p:sp>
    </p:spTree>
    <p:extLst>
      <p:ext uri="{BB962C8B-B14F-4D97-AF65-F5344CB8AC3E}">
        <p14:creationId xmlns:p14="http://schemas.microsoft.com/office/powerpoint/2010/main" val="67651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6CCE-4E4F-127C-547C-29235D0DE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D3D8C9-63B2-2C39-8B61-28DADF20D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5886FC-C282-5B63-C69B-B6C6185BD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213AA3-4A8A-0C46-869D-F8A0A9F137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18227E-4A01-AAA6-7D18-428523B49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E8256A-01C2-0163-8A3A-B3B7EFBE9667}"/>
              </a:ext>
            </a:extLst>
          </p:cNvPr>
          <p:cNvSpPr>
            <a:spLocks noGrp="1"/>
          </p:cNvSpPr>
          <p:nvPr>
            <p:ph type="sldNum" sz="quarter" idx="12"/>
          </p:nvPr>
        </p:nvSpPr>
        <p:spPr/>
        <p:txBody>
          <a:bodyPr/>
          <a:lstStyle/>
          <a:p>
            <a:fld id="{79BCE842-1BF6-4DC9-9193-970915873267}" type="slidenum">
              <a:rPr lang="en-US" smtClean="0"/>
              <a:t>‹#›</a:t>
            </a:fld>
            <a:endParaRPr lang="en-US"/>
          </a:p>
        </p:txBody>
      </p:sp>
    </p:spTree>
    <p:extLst>
      <p:ext uri="{BB962C8B-B14F-4D97-AF65-F5344CB8AC3E}">
        <p14:creationId xmlns:p14="http://schemas.microsoft.com/office/powerpoint/2010/main" val="207810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3ED3-7D5B-A3B7-53FD-97D315AEA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B78BDD-277C-C4D4-381D-9912D0DDC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99FF4-713C-1CFA-54A3-DBCCCC958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E6DD8-5545-2261-54CD-AB8307BF7A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7371F9B-1595-6EE7-7496-4A8BA1111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DB30E-A532-E0D8-43E0-36BD07543D48}"/>
              </a:ext>
            </a:extLst>
          </p:cNvPr>
          <p:cNvSpPr>
            <a:spLocks noGrp="1"/>
          </p:cNvSpPr>
          <p:nvPr>
            <p:ph type="sldNum" sz="quarter" idx="12"/>
          </p:nvPr>
        </p:nvSpPr>
        <p:spPr/>
        <p:txBody>
          <a:bodyPr/>
          <a:lstStyle/>
          <a:p>
            <a:fld id="{79BCE842-1BF6-4DC9-9193-970915873267}" type="slidenum">
              <a:rPr lang="en-US" smtClean="0"/>
              <a:t>‹#›</a:t>
            </a:fld>
            <a:endParaRPr lang="en-US"/>
          </a:p>
        </p:txBody>
      </p:sp>
    </p:spTree>
    <p:extLst>
      <p:ext uri="{BB962C8B-B14F-4D97-AF65-F5344CB8AC3E}">
        <p14:creationId xmlns:p14="http://schemas.microsoft.com/office/powerpoint/2010/main" val="262266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BF587-69DA-972D-C3E5-FD358DCEA08D}"/>
              </a:ext>
            </a:extLst>
          </p:cNvPr>
          <p:cNvSpPr>
            <a:spLocks noGrp="1"/>
          </p:cNvSpPr>
          <p:nvPr>
            <p:ph type="title"/>
          </p:nvPr>
        </p:nvSpPr>
        <p:spPr>
          <a:xfrm>
            <a:off x="838200" y="365125"/>
            <a:ext cx="10515600" cy="5334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C04799-35DD-8B31-E7F9-9528E34CB0CC}"/>
              </a:ext>
            </a:extLst>
          </p:cNvPr>
          <p:cNvSpPr>
            <a:spLocks noGrp="1"/>
          </p:cNvSpPr>
          <p:nvPr>
            <p:ph type="body" idx="1"/>
          </p:nvPr>
        </p:nvSpPr>
        <p:spPr>
          <a:xfrm>
            <a:off x="838200" y="1120346"/>
            <a:ext cx="10515600" cy="5056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DBF1D4-4177-1E66-9CC4-50F2E6C306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CBD1CE-3BF3-F317-4BED-86F165A4B8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7F7F2F-332F-FA65-13A0-356A81E6A2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79BCE842-1BF6-4DC9-9193-970915873267}" type="slidenum">
              <a:rPr lang="en-US" smtClean="0"/>
              <a:pPr/>
              <a:t>‹#›</a:t>
            </a:fld>
            <a:endParaRPr lang="en-US" dirty="0"/>
          </a:p>
        </p:txBody>
      </p:sp>
    </p:spTree>
    <p:extLst>
      <p:ext uri="{BB962C8B-B14F-4D97-AF65-F5344CB8AC3E}">
        <p14:creationId xmlns:p14="http://schemas.microsoft.com/office/powerpoint/2010/main" val="71742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unstats.un.org/unsd/classifications/Eco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hyperlink" Target="https://comtradeplus.un.org/Visualization/Lab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jp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unstats.un.org/wiki/display/comtrad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pypi.org/project/comtradeapicall" TargetMode="External"/><Relationship Id="rId4" Type="http://schemas.openxmlformats.org/officeDocument/2006/relationships/hyperlink" Target="https://comtradeplus.un.org/DataAvailabilit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tradeplus.un.org/DataAvailability"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comtradeplus.un.org/DataAvailability"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pypi.org/project/comtradeapical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8ECA"/>
        </a:solidFill>
        <a:effectLst/>
      </p:bgPr>
    </p:bg>
    <p:spTree>
      <p:nvGrpSpPr>
        <p:cNvPr id="1" name=""/>
        <p:cNvGrpSpPr/>
        <p:nvPr/>
      </p:nvGrpSpPr>
      <p:grpSpPr>
        <a:xfrm>
          <a:off x="0" y="0"/>
          <a:ext cx="0" cy="0"/>
          <a:chOff x="0" y="0"/>
          <a:chExt cx="0" cy="0"/>
        </a:xfrm>
      </p:grpSpPr>
      <p:pic>
        <p:nvPicPr>
          <p:cNvPr id="3" name="Picture 2" descr="A blue sign with white text&#10;&#10;Description automatically generated">
            <a:extLst>
              <a:ext uri="{FF2B5EF4-FFF2-40B4-BE49-F238E27FC236}">
                <a16:creationId xmlns:a16="http://schemas.microsoft.com/office/drawing/2014/main" id="{170E0B75-BCB1-EC1F-ABFA-B7499B16FE02}"/>
              </a:ext>
            </a:extLst>
          </p:cNvPr>
          <p:cNvPicPr>
            <a:picLocks noChangeAspect="1"/>
          </p:cNvPicPr>
          <p:nvPr/>
        </p:nvPicPr>
        <p:blipFill rotWithShape="1">
          <a:blip r:embed="rId3">
            <a:extLst>
              <a:ext uri="{28A0092B-C50C-407E-A947-70E740481C1C}">
                <a14:useLocalDpi xmlns:a14="http://schemas.microsoft.com/office/drawing/2010/main" val="0"/>
              </a:ext>
            </a:extLst>
          </a:blip>
          <a:srcRect l="858" r="31967"/>
          <a:stretch/>
        </p:blipFill>
        <p:spPr>
          <a:xfrm>
            <a:off x="8760277" y="346841"/>
            <a:ext cx="3117749" cy="557736"/>
          </a:xfrm>
          <a:prstGeom prst="rect">
            <a:avLst/>
          </a:prstGeom>
        </p:spPr>
      </p:pic>
      <p:pic>
        <p:nvPicPr>
          <p:cNvPr id="4" name="Google Shape;1556;p10">
            <a:extLst>
              <a:ext uri="{FF2B5EF4-FFF2-40B4-BE49-F238E27FC236}">
                <a16:creationId xmlns:a16="http://schemas.microsoft.com/office/drawing/2014/main" id="{5C4C4906-246E-FE76-3844-87B87278A0F2}"/>
              </a:ext>
            </a:extLst>
          </p:cNvPr>
          <p:cNvPicPr preferRelativeResize="0"/>
          <p:nvPr/>
        </p:nvPicPr>
        <p:blipFill rotWithShape="1">
          <a:blip r:embed="rId4">
            <a:alphaModFix amt="27000"/>
          </a:blip>
          <a:srcRect/>
          <a:stretch/>
        </p:blipFill>
        <p:spPr>
          <a:xfrm>
            <a:off x="-887996" y="-669050"/>
            <a:ext cx="9144000" cy="9144000"/>
          </a:xfrm>
          <a:prstGeom prst="rect">
            <a:avLst/>
          </a:prstGeom>
          <a:noFill/>
          <a:ln>
            <a:noFill/>
          </a:ln>
        </p:spPr>
      </p:pic>
      <p:sp>
        <p:nvSpPr>
          <p:cNvPr id="5" name="Google Shape;1559;p10">
            <a:extLst>
              <a:ext uri="{FF2B5EF4-FFF2-40B4-BE49-F238E27FC236}">
                <a16:creationId xmlns:a16="http://schemas.microsoft.com/office/drawing/2014/main" id="{02FF9D44-261B-6CE4-23C4-1C3912E7EACC}"/>
              </a:ext>
            </a:extLst>
          </p:cNvPr>
          <p:cNvSpPr/>
          <p:nvPr/>
        </p:nvSpPr>
        <p:spPr>
          <a:xfrm>
            <a:off x="478172" y="2717356"/>
            <a:ext cx="11025930" cy="957600"/>
          </a:xfrm>
          <a:prstGeom prst="rect">
            <a:avLst/>
          </a:prstGeom>
          <a:noFill/>
          <a:ln>
            <a:noFill/>
          </a:ln>
        </p:spPr>
        <p:txBody>
          <a:bodyPr spcFirstLastPara="1" wrap="square" lIns="28750" tIns="28750" rIns="28750" bIns="28750" anchor="b" anchorCtr="0">
            <a:noAutofit/>
          </a:bodyPr>
          <a:lstStyle/>
          <a:p>
            <a:pPr marL="0" marR="0" lvl="0" indent="0" algn="ctr" rtl="0">
              <a:lnSpc>
                <a:spcPct val="115000"/>
              </a:lnSpc>
              <a:spcBef>
                <a:spcPts val="0"/>
              </a:spcBef>
              <a:spcAft>
                <a:spcPts val="0"/>
              </a:spcAft>
              <a:buClr>
                <a:srgbClr val="000000"/>
              </a:buClr>
              <a:buSzPts val="500"/>
              <a:buFont typeface="Arial"/>
              <a:buNone/>
            </a:pPr>
            <a:r>
              <a:rPr lang="en-US" sz="3200" b="1" i="0" u="none" strike="noStrike" cap="none" dirty="0">
                <a:solidFill>
                  <a:schemeClr val="bg1"/>
                </a:solidFill>
                <a:latin typeface="Arvo"/>
                <a:ea typeface="Arvo"/>
                <a:cs typeface="Arvo"/>
                <a:sym typeface="Arvo"/>
              </a:rPr>
              <a:t>UN </a:t>
            </a:r>
            <a:r>
              <a:rPr lang="en-US" sz="3200" b="1" i="0" u="none" strike="noStrike" cap="none" dirty="0" err="1">
                <a:solidFill>
                  <a:schemeClr val="bg1"/>
                </a:solidFill>
                <a:latin typeface="Arvo"/>
                <a:ea typeface="Arvo"/>
                <a:cs typeface="Arvo"/>
                <a:sym typeface="Arvo"/>
              </a:rPr>
              <a:t>Comtrade</a:t>
            </a:r>
            <a:r>
              <a:rPr lang="en-US" sz="3200" b="1" i="0" u="none" strike="noStrike" cap="none" dirty="0">
                <a:solidFill>
                  <a:schemeClr val="bg1"/>
                </a:solidFill>
                <a:latin typeface="Arvo"/>
                <a:ea typeface="Arvo"/>
                <a:cs typeface="Arvo"/>
                <a:sym typeface="Arvo"/>
              </a:rPr>
              <a:t> </a:t>
            </a:r>
          </a:p>
          <a:p>
            <a:pPr marL="0" marR="0" lvl="0" indent="0" algn="ctr" rtl="0">
              <a:lnSpc>
                <a:spcPct val="115000"/>
              </a:lnSpc>
              <a:spcBef>
                <a:spcPts val="0"/>
              </a:spcBef>
              <a:spcAft>
                <a:spcPts val="0"/>
              </a:spcAft>
              <a:buClr>
                <a:srgbClr val="000000"/>
              </a:buClr>
              <a:buSzPts val="500"/>
              <a:buFont typeface="Arial"/>
              <a:buNone/>
            </a:pPr>
            <a:r>
              <a:rPr lang="en-US" sz="3200" b="1" i="0" u="none" strike="noStrike" cap="none" dirty="0">
                <a:solidFill>
                  <a:schemeClr val="bg1"/>
                </a:solidFill>
                <a:latin typeface="Arvo"/>
                <a:ea typeface="Arvo"/>
                <a:cs typeface="Arvo"/>
                <a:sym typeface="Arvo"/>
              </a:rPr>
              <a:t>Data Processing and Dissemination</a:t>
            </a:r>
            <a:endParaRPr sz="3200" b="1" i="0" u="none" strike="noStrike" cap="none" dirty="0">
              <a:solidFill>
                <a:schemeClr val="bg1"/>
              </a:solidFill>
              <a:latin typeface="Arvo"/>
              <a:ea typeface="Arvo"/>
              <a:cs typeface="Arvo"/>
              <a:sym typeface="Arvo"/>
            </a:endParaRPr>
          </a:p>
        </p:txBody>
      </p:sp>
      <p:cxnSp>
        <p:nvCxnSpPr>
          <p:cNvPr id="6" name="Google Shape;1560;p10">
            <a:extLst>
              <a:ext uri="{FF2B5EF4-FFF2-40B4-BE49-F238E27FC236}">
                <a16:creationId xmlns:a16="http://schemas.microsoft.com/office/drawing/2014/main" id="{D68B1F2E-A84A-7E81-5A8C-6FF7EFC36DC6}"/>
              </a:ext>
            </a:extLst>
          </p:cNvPr>
          <p:cNvCxnSpPr>
            <a:cxnSpLocks/>
          </p:cNvCxnSpPr>
          <p:nvPr/>
        </p:nvCxnSpPr>
        <p:spPr>
          <a:xfrm>
            <a:off x="3680854" y="3902950"/>
            <a:ext cx="4296900" cy="0"/>
          </a:xfrm>
          <a:prstGeom prst="straightConnector1">
            <a:avLst/>
          </a:prstGeom>
          <a:ln w="28575">
            <a:solidFill>
              <a:schemeClr val="bg1"/>
            </a:solidFill>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7" name="Google Shape;1561;p10">
            <a:extLst>
              <a:ext uri="{FF2B5EF4-FFF2-40B4-BE49-F238E27FC236}">
                <a16:creationId xmlns:a16="http://schemas.microsoft.com/office/drawing/2014/main" id="{D4C521E7-FE69-742B-1468-9550FF076439}"/>
              </a:ext>
            </a:extLst>
          </p:cNvPr>
          <p:cNvSpPr/>
          <p:nvPr/>
        </p:nvSpPr>
        <p:spPr>
          <a:xfrm>
            <a:off x="3402604" y="4130945"/>
            <a:ext cx="4853400" cy="1041129"/>
          </a:xfrm>
          <a:prstGeom prst="rect">
            <a:avLst/>
          </a:prstGeom>
          <a:noFill/>
          <a:ln>
            <a:noFill/>
          </a:ln>
        </p:spPr>
        <p:txBody>
          <a:bodyPr spcFirstLastPara="1" wrap="square" lIns="28750" tIns="28750" rIns="28750" bIns="28750" anchor="ctr" anchorCtr="0">
            <a:noAutofit/>
          </a:bodyPr>
          <a:lstStyle/>
          <a:p>
            <a:pPr marL="0" marR="0" lvl="0" indent="0" algn="ctr" rtl="0">
              <a:lnSpc>
                <a:spcPct val="100000"/>
              </a:lnSpc>
              <a:spcBef>
                <a:spcPts val="0"/>
              </a:spcBef>
              <a:spcAft>
                <a:spcPts val="0"/>
              </a:spcAft>
              <a:buClr>
                <a:srgbClr val="FFFFFF"/>
              </a:buClr>
              <a:buSzPts val="2600"/>
              <a:buFont typeface="Montserrat"/>
              <a:buNone/>
            </a:pPr>
            <a:endParaRPr sz="2800" b="0" i="0" u="none" strike="noStrike" cap="none" dirty="0">
              <a:solidFill>
                <a:schemeClr val="bg1"/>
              </a:solidFill>
              <a:latin typeface="Source Sans Pro SemiBold"/>
              <a:ea typeface="Source Sans Pro SemiBold"/>
              <a:cs typeface="Source Sans Pro SemiBold"/>
              <a:sym typeface="Source Sans Pro SemiBold"/>
            </a:endParaRPr>
          </a:p>
          <a:p>
            <a:pPr marL="0" marR="0" lvl="0" indent="0" algn="ctr" rtl="0">
              <a:lnSpc>
                <a:spcPct val="100000"/>
              </a:lnSpc>
              <a:spcBef>
                <a:spcPts val="0"/>
              </a:spcBef>
              <a:spcAft>
                <a:spcPts val="0"/>
              </a:spcAft>
              <a:buClr>
                <a:srgbClr val="FFFFFF"/>
              </a:buClr>
              <a:buSzPts val="2600"/>
              <a:buFont typeface="Montserrat"/>
              <a:buNone/>
            </a:pPr>
            <a:r>
              <a:rPr lang="en" sz="2400" b="1" dirty="0">
                <a:solidFill>
                  <a:schemeClr val="bg1"/>
                </a:solidFill>
                <a:latin typeface="Source Sans Pro SemiBold"/>
                <a:ea typeface="Source Sans Pro SemiBold"/>
                <a:cs typeface="Source Sans Pro SemiBold"/>
                <a:sym typeface="Source Sans Pro SemiBold"/>
              </a:rPr>
              <a:t>Jiayue Zeng</a:t>
            </a:r>
            <a:endParaRPr lang="en-US" sz="2400" b="1" i="0" u="none" strike="noStrike" cap="none" dirty="0">
              <a:solidFill>
                <a:schemeClr val="bg1"/>
              </a:solidFill>
              <a:latin typeface="Source Sans Pro SemiBold"/>
              <a:ea typeface="Source Sans Pro SemiBold"/>
              <a:cs typeface="Source Sans Pro SemiBold"/>
              <a:sym typeface="Source Sans Pro SemiBold"/>
            </a:endParaRPr>
          </a:p>
          <a:p>
            <a:pPr marL="0" marR="0" lvl="0" indent="0" algn="ctr" rtl="0">
              <a:lnSpc>
                <a:spcPct val="100000"/>
              </a:lnSpc>
              <a:spcBef>
                <a:spcPts val="0"/>
              </a:spcBef>
              <a:spcAft>
                <a:spcPts val="0"/>
              </a:spcAft>
              <a:buClr>
                <a:srgbClr val="FFFFFF"/>
              </a:buClr>
              <a:buSzPts val="1600"/>
              <a:buFont typeface="Montserrat"/>
              <a:buNone/>
            </a:pPr>
            <a:r>
              <a:rPr lang="en-US" i="0" u="none" strike="noStrike" cap="none" dirty="0">
                <a:solidFill>
                  <a:schemeClr val="bg1"/>
                </a:solidFill>
                <a:latin typeface="Source Sans Pro SemiBold"/>
                <a:ea typeface="Source Sans Pro SemiBold"/>
                <a:cs typeface="Source Sans Pro SemiBold"/>
                <a:sym typeface="Source Sans Pro SemiBold"/>
              </a:rPr>
              <a:t>United Nations Statistics Division</a:t>
            </a:r>
          </a:p>
          <a:p>
            <a:pPr marL="0" marR="0" lvl="0" indent="0" algn="ctr" rtl="0">
              <a:lnSpc>
                <a:spcPct val="100000"/>
              </a:lnSpc>
              <a:spcBef>
                <a:spcPts val="0"/>
              </a:spcBef>
              <a:spcAft>
                <a:spcPts val="0"/>
              </a:spcAft>
              <a:buClr>
                <a:srgbClr val="FFFFFF"/>
              </a:buClr>
              <a:buSzPts val="1300"/>
              <a:buFont typeface="Montserrat"/>
              <a:buNone/>
            </a:pPr>
            <a:endParaRPr sz="1400" b="0" i="0" u="none" strike="noStrike" cap="none" dirty="0">
              <a:solidFill>
                <a:schemeClr val="bg1"/>
              </a:solidFill>
              <a:latin typeface="Source Sans Pro SemiBold"/>
              <a:ea typeface="Source Sans Pro SemiBold"/>
              <a:cs typeface="Source Sans Pro SemiBold"/>
              <a:sym typeface="Source Sans Pro SemiBold"/>
            </a:endParaRPr>
          </a:p>
        </p:txBody>
      </p:sp>
      <p:pic>
        <p:nvPicPr>
          <p:cNvPr id="16" name="Picture 15" descr="A black background with white text">
            <a:extLst>
              <a:ext uri="{FF2B5EF4-FFF2-40B4-BE49-F238E27FC236}">
                <a16:creationId xmlns:a16="http://schemas.microsoft.com/office/drawing/2014/main" id="{8D9CDC5E-E918-AF05-A0AA-A6550BFA1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72" y="-132767"/>
            <a:ext cx="3807553" cy="1516953"/>
          </a:xfrm>
          <a:prstGeom prst="rect">
            <a:avLst/>
          </a:prstGeom>
        </p:spPr>
      </p:pic>
    </p:spTree>
    <p:extLst>
      <p:ext uri="{BB962C8B-B14F-4D97-AF65-F5344CB8AC3E}">
        <p14:creationId xmlns:p14="http://schemas.microsoft.com/office/powerpoint/2010/main" val="669414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3C02-0F60-8957-9635-EF279DDA2B6C}"/>
              </a:ext>
            </a:extLst>
          </p:cNvPr>
          <p:cNvSpPr>
            <a:spLocks noGrp="1"/>
          </p:cNvSpPr>
          <p:nvPr>
            <p:ph type="title"/>
          </p:nvPr>
        </p:nvSpPr>
        <p:spPr/>
        <p:txBody>
          <a:bodyPr/>
          <a:lstStyle/>
          <a:p>
            <a:r>
              <a:rPr lang="en-US" b="1" dirty="0"/>
              <a:t>Data Processing</a:t>
            </a:r>
            <a:r>
              <a:rPr lang="en-US" dirty="0"/>
              <a:t> System</a:t>
            </a:r>
            <a:r>
              <a:rPr lang="en-US" b="1" dirty="0"/>
              <a:t>: </a:t>
            </a:r>
            <a:r>
              <a:rPr lang="en-US" b="1" dirty="0" err="1"/>
              <a:t>CoprA</a:t>
            </a:r>
            <a:r>
              <a:rPr lang="en-US" b="1" dirty="0"/>
              <a:t>+</a:t>
            </a:r>
            <a:endParaRPr lang="en-US" dirty="0"/>
          </a:p>
        </p:txBody>
      </p:sp>
      <p:sp>
        <p:nvSpPr>
          <p:cNvPr id="3" name="Slide Number Placeholder 2">
            <a:extLst>
              <a:ext uri="{FF2B5EF4-FFF2-40B4-BE49-F238E27FC236}">
                <a16:creationId xmlns:a16="http://schemas.microsoft.com/office/drawing/2014/main" id="{A3725B2F-CD9A-DE5E-60DF-391210E87CB1}"/>
              </a:ext>
            </a:extLst>
          </p:cNvPr>
          <p:cNvSpPr>
            <a:spLocks noGrp="1"/>
          </p:cNvSpPr>
          <p:nvPr>
            <p:ph type="sldNum" sz="quarter" idx="12"/>
          </p:nvPr>
        </p:nvSpPr>
        <p:spPr/>
        <p:txBody>
          <a:bodyPr/>
          <a:lstStyle/>
          <a:p>
            <a:fld id="{79BCE842-1BF6-4DC9-9193-970915873267}" type="slidenum">
              <a:rPr lang="en-US" smtClean="0"/>
              <a:pPr/>
              <a:t>10</a:t>
            </a:fld>
            <a:endParaRPr lang="en-US" dirty="0"/>
          </a:p>
        </p:txBody>
      </p:sp>
      <p:pic>
        <p:nvPicPr>
          <p:cNvPr id="4" name="Picture 3">
            <a:extLst>
              <a:ext uri="{FF2B5EF4-FFF2-40B4-BE49-F238E27FC236}">
                <a16:creationId xmlns:a16="http://schemas.microsoft.com/office/drawing/2014/main" id="{0BD039C9-370C-0CC5-C495-4DD360C41504}"/>
              </a:ext>
            </a:extLst>
          </p:cNvPr>
          <p:cNvPicPr>
            <a:picLocks noChangeAspect="1"/>
          </p:cNvPicPr>
          <p:nvPr/>
        </p:nvPicPr>
        <p:blipFill>
          <a:blip r:embed="rId3"/>
          <a:stretch>
            <a:fillRect/>
          </a:stretch>
        </p:blipFill>
        <p:spPr>
          <a:xfrm>
            <a:off x="457381" y="1097740"/>
            <a:ext cx="11182685" cy="5667233"/>
          </a:xfrm>
          <a:prstGeom prst="rect">
            <a:avLst/>
          </a:prstGeom>
        </p:spPr>
      </p:pic>
    </p:spTree>
    <p:extLst>
      <p:ext uri="{BB962C8B-B14F-4D97-AF65-F5344CB8AC3E}">
        <p14:creationId xmlns:p14="http://schemas.microsoft.com/office/powerpoint/2010/main" val="27537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BD87-481F-1260-C9AC-58F3BF1A7B88}"/>
              </a:ext>
            </a:extLst>
          </p:cNvPr>
          <p:cNvSpPr>
            <a:spLocks noGrp="1"/>
          </p:cNvSpPr>
          <p:nvPr>
            <p:ph type="title"/>
          </p:nvPr>
        </p:nvSpPr>
        <p:spPr/>
        <p:txBody>
          <a:bodyPr/>
          <a:lstStyle/>
          <a:p>
            <a:r>
              <a:rPr lang="en-US" sz="3600" b="1" dirty="0"/>
              <a:t>Data Pre-Processing</a:t>
            </a:r>
            <a:endParaRPr lang="en-US" dirty="0"/>
          </a:p>
        </p:txBody>
      </p:sp>
      <p:sp>
        <p:nvSpPr>
          <p:cNvPr id="3" name="Slide Number Placeholder 2">
            <a:extLst>
              <a:ext uri="{FF2B5EF4-FFF2-40B4-BE49-F238E27FC236}">
                <a16:creationId xmlns:a16="http://schemas.microsoft.com/office/drawing/2014/main" id="{EB978D52-4B99-8483-F8F2-D13B1C735B06}"/>
              </a:ext>
            </a:extLst>
          </p:cNvPr>
          <p:cNvSpPr>
            <a:spLocks noGrp="1"/>
          </p:cNvSpPr>
          <p:nvPr>
            <p:ph type="sldNum" sz="quarter" idx="12"/>
          </p:nvPr>
        </p:nvSpPr>
        <p:spPr/>
        <p:txBody>
          <a:bodyPr/>
          <a:lstStyle/>
          <a:p>
            <a:fld id="{79BCE842-1BF6-4DC9-9193-970915873267}" type="slidenum">
              <a:rPr lang="en-US" smtClean="0"/>
              <a:pPr/>
              <a:t>11</a:t>
            </a:fld>
            <a:endParaRPr lang="en-US" dirty="0"/>
          </a:p>
        </p:txBody>
      </p:sp>
      <p:sp>
        <p:nvSpPr>
          <p:cNvPr id="4" name="TextBox 3">
            <a:extLst>
              <a:ext uri="{FF2B5EF4-FFF2-40B4-BE49-F238E27FC236}">
                <a16:creationId xmlns:a16="http://schemas.microsoft.com/office/drawing/2014/main" id="{30470A4E-4089-4AA3-A030-B985AAE6E405}"/>
              </a:ext>
            </a:extLst>
          </p:cNvPr>
          <p:cNvSpPr txBox="1"/>
          <p:nvPr/>
        </p:nvSpPr>
        <p:spPr>
          <a:xfrm>
            <a:off x="349329" y="1315834"/>
            <a:ext cx="10274555" cy="4431983"/>
          </a:xfrm>
          <a:prstGeom prst="rect">
            <a:avLst/>
          </a:prstGeom>
          <a:noFill/>
        </p:spPr>
        <p:txBody>
          <a:bodyPr wrap="square" lIns="91440" tIns="45720" rIns="91440" bIns="45720" anchor="t">
            <a:spAutoFit/>
          </a:bodyPr>
          <a:lstStyle/>
          <a:p>
            <a:pPr marL="342900" indent="-342900" fontAlgn="base">
              <a:spcBef>
                <a:spcPts val="600"/>
              </a:spcBef>
              <a:buClr>
                <a:srgbClr val="608ECA"/>
              </a:buClr>
              <a:buFont typeface="Calibri" panose="020F0502020204030204" pitchFamily="34" charset="0"/>
              <a:buChar char="●"/>
            </a:pPr>
            <a:r>
              <a:rPr lang="en-US" sz="2200" b="1" i="0" u="sng" dirty="0">
                <a:solidFill>
                  <a:srgbClr val="608ECA"/>
                </a:solidFill>
                <a:effectLst/>
              </a:rPr>
              <a:t>Transform</a:t>
            </a:r>
            <a:r>
              <a:rPr lang="en-US" sz="2200" i="0" u="sng" dirty="0">
                <a:solidFill>
                  <a:srgbClr val="608ECA"/>
                </a:solidFill>
                <a:effectLst/>
              </a:rPr>
              <a:t> </a:t>
            </a:r>
            <a:r>
              <a:rPr lang="en-US" sz="2200" i="0" dirty="0">
                <a:solidFill>
                  <a:srgbClr val="000000"/>
                </a:solidFill>
                <a:effectLst/>
              </a:rPr>
              <a:t>national data into the input format required by the internal processing system (shape, form</a:t>
            </a:r>
            <a:r>
              <a:rPr lang="en-US" sz="2200" dirty="0">
                <a:solidFill>
                  <a:srgbClr val="000000"/>
                </a:solidFill>
              </a:rPr>
              <a:t>,</a:t>
            </a:r>
            <a:r>
              <a:rPr lang="en-US" sz="2200" i="0" dirty="0">
                <a:solidFill>
                  <a:srgbClr val="000000"/>
                </a:solidFill>
                <a:effectLst/>
              </a:rPr>
              <a:t> format</a:t>
            </a:r>
            <a:r>
              <a:rPr lang="en-US" sz="2200" dirty="0">
                <a:solidFill>
                  <a:srgbClr val="000000"/>
                </a:solidFill>
              </a:rPr>
              <a:t>, variable name and type)</a:t>
            </a:r>
            <a:endParaRPr lang="en-US" sz="2200" i="0" dirty="0">
              <a:solidFill>
                <a:srgbClr val="000000"/>
              </a:solidFill>
              <a:effectLst/>
            </a:endParaRPr>
          </a:p>
          <a:p>
            <a:pPr marL="342900" indent="-342900" algn="l" rtl="0" fontAlgn="base">
              <a:spcBef>
                <a:spcPts val="600"/>
              </a:spcBef>
              <a:buClr>
                <a:srgbClr val="608ECA"/>
              </a:buClr>
              <a:buFont typeface="Calibri" panose="020F0502020204030204" pitchFamily="34" charset="0"/>
              <a:buChar char="●"/>
            </a:pPr>
            <a:r>
              <a:rPr lang="en-US" sz="2200" b="1" i="0" u="sng" dirty="0">
                <a:solidFill>
                  <a:srgbClr val="608ECA"/>
                </a:solidFill>
                <a:effectLst/>
              </a:rPr>
              <a:t>Ensure</a:t>
            </a:r>
            <a:r>
              <a:rPr lang="en-US" sz="2200" i="0" dirty="0">
                <a:solidFill>
                  <a:srgbClr val="000000"/>
                </a:solidFill>
                <a:effectLst/>
              </a:rPr>
              <a:t> that national code references are included for mapping to standard codes during the processing stage</a:t>
            </a:r>
          </a:p>
          <a:p>
            <a:pPr marL="342900" indent="-342900" algn="l" rtl="0" fontAlgn="base">
              <a:spcBef>
                <a:spcPts val="600"/>
              </a:spcBef>
              <a:buClr>
                <a:srgbClr val="608ECA"/>
              </a:buClr>
              <a:buFont typeface="Calibri" panose="020F0502020204030204" pitchFamily="34" charset="0"/>
              <a:buChar char="●"/>
            </a:pPr>
            <a:r>
              <a:rPr lang="en-US" sz="2200" b="1" i="0" u="sng" dirty="0">
                <a:solidFill>
                  <a:srgbClr val="608ECA"/>
                </a:solidFill>
                <a:effectLst/>
              </a:rPr>
              <a:t>Ensure </a:t>
            </a:r>
            <a:r>
              <a:rPr lang="en-US" sz="2200" i="0" dirty="0">
                <a:solidFill>
                  <a:srgbClr val="000000"/>
                </a:solidFill>
                <a:effectLst/>
              </a:rPr>
              <a:t>accuracy and validity</a:t>
            </a:r>
          </a:p>
          <a:p>
            <a:pPr marL="800100" lvl="1" indent="-342900" fontAlgn="base">
              <a:spcBef>
                <a:spcPts val="600"/>
              </a:spcBef>
              <a:buClr>
                <a:srgbClr val="608ECA"/>
              </a:buClr>
              <a:buFont typeface="Courier New" panose="02070309020205020404" pitchFamily="49" charset="0"/>
              <a:buChar char="o"/>
            </a:pPr>
            <a:r>
              <a:rPr lang="en-US" sz="2200" i="0" dirty="0">
                <a:solidFill>
                  <a:srgbClr val="000000"/>
                </a:solidFill>
                <a:effectLst/>
              </a:rPr>
              <a:t>revision status</a:t>
            </a:r>
            <a:r>
              <a:rPr lang="en-US" sz="2200" dirty="0">
                <a:solidFill>
                  <a:srgbClr val="000000"/>
                </a:solidFill>
              </a:rPr>
              <a:t>; totals;</a:t>
            </a:r>
            <a:endParaRPr lang="en-US" sz="2200" i="0" dirty="0">
              <a:solidFill>
                <a:srgbClr val="000000"/>
              </a:solidFill>
              <a:effectLst/>
              <a:cs typeface="Calibri"/>
            </a:endParaRPr>
          </a:p>
          <a:p>
            <a:pPr marL="800100" lvl="1" indent="-342900" fontAlgn="base">
              <a:spcBef>
                <a:spcPts val="600"/>
              </a:spcBef>
              <a:buClr>
                <a:srgbClr val="608ECA"/>
              </a:buClr>
              <a:buFont typeface="Courier New" panose="02070309020205020404" pitchFamily="49" charset="0"/>
              <a:buChar char="o"/>
            </a:pPr>
            <a:r>
              <a:rPr lang="en-US" sz="2200">
                <a:solidFill>
                  <a:srgbClr val="000000"/>
                </a:solidFill>
              </a:rPr>
              <a:t>categories</a:t>
            </a:r>
            <a:r>
              <a:rPr lang="en-US" sz="2200" dirty="0">
                <a:solidFill>
                  <a:srgbClr val="000000"/>
                </a:solidFill>
              </a:rPr>
              <a:t> inclusions</a:t>
            </a:r>
            <a:r>
              <a:rPr lang="en-US" sz="2200" i="0" dirty="0">
                <a:solidFill>
                  <a:srgbClr val="000000"/>
                </a:solidFill>
                <a:effectLst/>
              </a:rPr>
              <a:t>/</a:t>
            </a:r>
            <a:r>
              <a:rPr lang="en-US" sz="2200" dirty="0">
                <a:solidFill>
                  <a:srgbClr val="000000"/>
                </a:solidFill>
              </a:rPr>
              <a:t>exclusions </a:t>
            </a:r>
            <a:r>
              <a:rPr lang="en-US" sz="2200" i="0" dirty="0">
                <a:solidFill>
                  <a:srgbClr val="000000"/>
                </a:solidFill>
                <a:effectLst/>
              </a:rPr>
              <a:t>e.g. monetary gold; oil exports</a:t>
            </a:r>
          </a:p>
          <a:p>
            <a:pPr marL="800100" lvl="1" indent="-342900" fontAlgn="base">
              <a:spcBef>
                <a:spcPts val="600"/>
              </a:spcBef>
              <a:buClr>
                <a:srgbClr val="608ECA"/>
              </a:buClr>
              <a:buFont typeface="Courier New" panose="02070309020205020404" pitchFamily="49" charset="0"/>
              <a:buChar char="o"/>
            </a:pPr>
            <a:r>
              <a:rPr lang="en-US" sz="2200" i="0" dirty="0">
                <a:solidFill>
                  <a:srgbClr val="000000"/>
                </a:solidFill>
                <a:effectLst/>
              </a:rPr>
              <a:t>must include flow, ref period, commodity, reporter, partner codes, </a:t>
            </a:r>
            <a:r>
              <a:rPr lang="en-US" sz="2200" dirty="0">
                <a:solidFill>
                  <a:srgbClr val="000000"/>
                </a:solidFill>
              </a:rPr>
              <a:t>and </a:t>
            </a:r>
            <a:r>
              <a:rPr lang="en-US" sz="2200" i="0" dirty="0">
                <a:solidFill>
                  <a:srgbClr val="000000"/>
                </a:solidFill>
                <a:effectLst/>
              </a:rPr>
              <a:t>value</a:t>
            </a:r>
            <a:endParaRPr lang="en-US" sz="2200" i="0" dirty="0">
              <a:solidFill>
                <a:srgbClr val="000000"/>
              </a:solidFill>
              <a:effectLst/>
              <a:cs typeface="Calibri"/>
            </a:endParaRPr>
          </a:p>
          <a:p>
            <a:pPr marL="342900" indent="-342900" algn="l" rtl="0" fontAlgn="base">
              <a:spcBef>
                <a:spcPts val="600"/>
              </a:spcBef>
              <a:buClr>
                <a:srgbClr val="608ECA"/>
              </a:buClr>
              <a:buFont typeface="Calibri" panose="020F0502020204030204" pitchFamily="34" charset="0"/>
              <a:buChar char="●"/>
            </a:pPr>
            <a:r>
              <a:rPr lang="en-US" sz="2200" b="1" i="0" u="sng" dirty="0">
                <a:solidFill>
                  <a:srgbClr val="608ECA"/>
                </a:solidFill>
                <a:effectLst/>
              </a:rPr>
              <a:t>Produce </a:t>
            </a:r>
            <a:r>
              <a:rPr lang="en-US" sz="2200" i="0" dirty="0">
                <a:solidFill>
                  <a:srgbClr val="000000"/>
                </a:solidFill>
                <a:effectLst/>
              </a:rPr>
              <a:t>an output file in tab-delimited format</a:t>
            </a:r>
          </a:p>
          <a:p>
            <a:pPr marL="800100" lvl="1" indent="-342900" fontAlgn="base">
              <a:spcBef>
                <a:spcPts val="600"/>
              </a:spcBef>
              <a:buClr>
                <a:srgbClr val="608ECA"/>
              </a:buClr>
              <a:buFont typeface="Courier New" panose="02070309020205020404" pitchFamily="49" charset="0"/>
              <a:buChar char="o"/>
            </a:pPr>
            <a:r>
              <a:rPr lang="en-US" sz="2200" i="0" dirty="0">
                <a:solidFill>
                  <a:srgbClr val="000000"/>
                </a:solidFill>
                <a:effectLst/>
              </a:rPr>
              <a:t>retain original level of detail (no aggregation at this stage)</a:t>
            </a:r>
          </a:p>
          <a:p>
            <a:pPr marL="342900" indent="-342900" algn="l" rtl="0" fontAlgn="base">
              <a:spcBef>
                <a:spcPts val="600"/>
              </a:spcBef>
              <a:buClr>
                <a:srgbClr val="608ECA"/>
              </a:buClr>
              <a:buFont typeface="Calibri" panose="020F0502020204030204" pitchFamily="34" charset="0"/>
              <a:buChar char="●"/>
            </a:pPr>
            <a:endParaRPr lang="en-US" sz="2200" i="0" dirty="0">
              <a:solidFill>
                <a:srgbClr val="000000"/>
              </a:solidFill>
              <a:effectLst/>
            </a:endParaRPr>
          </a:p>
        </p:txBody>
      </p:sp>
    </p:spTree>
    <p:extLst>
      <p:ext uri="{BB962C8B-B14F-4D97-AF65-F5344CB8AC3E}">
        <p14:creationId xmlns:p14="http://schemas.microsoft.com/office/powerpoint/2010/main" val="1246777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6672-9F04-679F-5A94-95609F2B103E}"/>
              </a:ext>
            </a:extLst>
          </p:cNvPr>
          <p:cNvSpPr>
            <a:spLocks noGrp="1"/>
          </p:cNvSpPr>
          <p:nvPr>
            <p:ph type="title"/>
          </p:nvPr>
        </p:nvSpPr>
        <p:spPr/>
        <p:txBody>
          <a:bodyPr/>
          <a:lstStyle/>
          <a:p>
            <a:r>
              <a:rPr lang="en-US" dirty="0"/>
              <a:t>Data Pre-Processing: </a:t>
            </a:r>
            <a:r>
              <a:rPr lang="en-US" sz="3600" b="1" dirty="0"/>
              <a:t>Some Challenges</a:t>
            </a:r>
            <a:endParaRPr lang="en-US" b="0" dirty="0">
              <a:cs typeface="Calibri" panose="020F0502020204030204"/>
            </a:endParaRPr>
          </a:p>
        </p:txBody>
      </p:sp>
      <p:sp>
        <p:nvSpPr>
          <p:cNvPr id="3" name="Slide Number Placeholder 2">
            <a:extLst>
              <a:ext uri="{FF2B5EF4-FFF2-40B4-BE49-F238E27FC236}">
                <a16:creationId xmlns:a16="http://schemas.microsoft.com/office/drawing/2014/main" id="{12293523-8CE8-0748-A9B3-151F19443A64}"/>
              </a:ext>
            </a:extLst>
          </p:cNvPr>
          <p:cNvSpPr>
            <a:spLocks noGrp="1"/>
          </p:cNvSpPr>
          <p:nvPr>
            <p:ph type="sldNum" sz="quarter" idx="12"/>
          </p:nvPr>
        </p:nvSpPr>
        <p:spPr/>
        <p:txBody>
          <a:bodyPr/>
          <a:lstStyle/>
          <a:p>
            <a:fld id="{79BCE842-1BF6-4DC9-9193-970915873267}" type="slidenum">
              <a:rPr lang="en-US" smtClean="0"/>
              <a:pPr/>
              <a:t>12</a:t>
            </a:fld>
            <a:endParaRPr lang="en-US" dirty="0"/>
          </a:p>
        </p:txBody>
      </p:sp>
      <p:sp>
        <p:nvSpPr>
          <p:cNvPr id="4" name="TextBox 3">
            <a:extLst>
              <a:ext uri="{FF2B5EF4-FFF2-40B4-BE49-F238E27FC236}">
                <a16:creationId xmlns:a16="http://schemas.microsoft.com/office/drawing/2014/main" id="{1DDD2EDE-01C7-03ED-BE9F-FCBC39A0C70B}"/>
              </a:ext>
            </a:extLst>
          </p:cNvPr>
          <p:cNvSpPr txBox="1"/>
          <p:nvPr/>
        </p:nvSpPr>
        <p:spPr>
          <a:xfrm>
            <a:off x="612911" y="1303802"/>
            <a:ext cx="9645571" cy="3743782"/>
          </a:xfrm>
          <a:prstGeom prst="rect">
            <a:avLst/>
          </a:prstGeom>
          <a:noFill/>
        </p:spPr>
        <p:txBody>
          <a:bodyPr wrap="square" lIns="91440" tIns="45720" rIns="91440" bIns="45720" anchor="t">
            <a:spAutoFit/>
          </a:bodyPr>
          <a:lstStyle/>
          <a:p>
            <a:pPr marL="342900" indent="-342900" algn="l" rtl="0" fontAlgn="base">
              <a:lnSpc>
                <a:spcPct val="150000"/>
              </a:lnSpc>
              <a:spcBef>
                <a:spcPts val="600"/>
              </a:spcBef>
              <a:buClr>
                <a:srgbClr val="608ECA"/>
              </a:buClr>
              <a:buFont typeface="Calibri" panose="020F0502020204030204" pitchFamily="34" charset="0"/>
              <a:buChar char="●"/>
            </a:pPr>
            <a:r>
              <a:rPr lang="en-US" sz="2400" i="0" dirty="0">
                <a:solidFill>
                  <a:srgbClr val="000000"/>
                </a:solidFill>
                <a:effectLst/>
              </a:rPr>
              <a:t>National code references not being provided</a:t>
            </a:r>
          </a:p>
          <a:p>
            <a:pPr marL="342900" indent="-342900" algn="l" rtl="0" fontAlgn="base">
              <a:lnSpc>
                <a:spcPct val="150000"/>
              </a:lnSpc>
              <a:spcBef>
                <a:spcPts val="600"/>
              </a:spcBef>
              <a:buClr>
                <a:srgbClr val="608ECA"/>
              </a:buClr>
              <a:buFont typeface="Calibri" panose="020F0502020204030204" pitchFamily="34" charset="0"/>
              <a:buChar char="●"/>
            </a:pPr>
            <a:r>
              <a:rPr lang="en-US" sz="2400" i="0" dirty="0">
                <a:solidFill>
                  <a:srgbClr val="000000"/>
                </a:solidFill>
                <a:effectLst/>
              </a:rPr>
              <a:t>National languages (descriptions and column names)</a:t>
            </a:r>
          </a:p>
          <a:p>
            <a:pPr marL="342900" indent="-342900" fontAlgn="base">
              <a:lnSpc>
                <a:spcPct val="150000"/>
              </a:lnSpc>
              <a:spcBef>
                <a:spcPts val="600"/>
              </a:spcBef>
              <a:buClr>
                <a:srgbClr val="608ECA"/>
              </a:buClr>
              <a:buFont typeface="Calibri" panose="020F0502020204030204" pitchFamily="34" charset="0"/>
              <a:buChar char="●"/>
            </a:pPr>
            <a:r>
              <a:rPr lang="en-US" sz="2400" dirty="0">
                <a:solidFill>
                  <a:srgbClr val="000000"/>
                </a:solidFill>
              </a:rPr>
              <a:t>Missing data: Oil</a:t>
            </a:r>
            <a:r>
              <a:rPr lang="en-US" sz="2400" i="0" dirty="0">
                <a:solidFill>
                  <a:srgbClr val="000000"/>
                </a:solidFill>
                <a:effectLst/>
              </a:rPr>
              <a:t> exports </a:t>
            </a:r>
            <a:r>
              <a:rPr lang="en-US" sz="2400" dirty="0">
                <a:solidFill>
                  <a:srgbClr val="000000"/>
                </a:solidFill>
              </a:rPr>
              <a:t>data not</a:t>
            </a:r>
            <a:r>
              <a:rPr lang="en-US" sz="2400" i="0" dirty="0">
                <a:solidFill>
                  <a:srgbClr val="000000"/>
                </a:solidFill>
                <a:effectLst/>
              </a:rPr>
              <a:t> available for some oil exporters</a:t>
            </a:r>
            <a:endParaRPr lang="en-US" sz="2400" i="0" dirty="0">
              <a:solidFill>
                <a:srgbClr val="000000"/>
              </a:solidFill>
              <a:effectLst/>
              <a:cs typeface="Calibri"/>
            </a:endParaRPr>
          </a:p>
          <a:p>
            <a:pPr marL="342900" indent="-342900" algn="l" rtl="0" fontAlgn="base">
              <a:lnSpc>
                <a:spcPct val="150000"/>
              </a:lnSpc>
              <a:spcBef>
                <a:spcPts val="600"/>
              </a:spcBef>
              <a:buClr>
                <a:srgbClr val="608ECA"/>
              </a:buClr>
              <a:buFont typeface="Calibri" panose="020F0502020204030204" pitchFamily="34" charset="0"/>
              <a:buChar char="●"/>
            </a:pPr>
            <a:r>
              <a:rPr lang="en-US" sz="2400" i="0" dirty="0">
                <a:solidFill>
                  <a:srgbClr val="000000"/>
                </a:solidFill>
                <a:effectLst/>
              </a:rPr>
              <a:t>Lack of detail </a:t>
            </a:r>
          </a:p>
          <a:p>
            <a:pPr marL="800100" lvl="1" indent="-342900" fontAlgn="base">
              <a:lnSpc>
                <a:spcPct val="150000"/>
              </a:lnSpc>
              <a:spcBef>
                <a:spcPts val="600"/>
              </a:spcBef>
              <a:buClr>
                <a:srgbClr val="608ECA"/>
              </a:buClr>
              <a:buFont typeface="Courier New" panose="02070309020205020404" pitchFamily="49" charset="0"/>
              <a:buChar char="o"/>
            </a:pPr>
            <a:r>
              <a:rPr lang="en-US" sz="2400" i="0" dirty="0">
                <a:solidFill>
                  <a:srgbClr val="000000"/>
                </a:solidFill>
                <a:effectLst/>
              </a:rPr>
              <a:t>confidential data; commodities not at 6-digit level;  no partner detail; </a:t>
            </a:r>
          </a:p>
          <a:p>
            <a:pPr marL="342900" indent="-342900" algn="l" rtl="0" fontAlgn="base">
              <a:lnSpc>
                <a:spcPct val="150000"/>
              </a:lnSpc>
              <a:spcBef>
                <a:spcPts val="600"/>
              </a:spcBef>
              <a:buClr>
                <a:srgbClr val="608ECA"/>
              </a:buClr>
              <a:buFont typeface="Calibri" panose="020F0502020204030204" pitchFamily="34" charset="0"/>
              <a:buChar char="●"/>
            </a:pPr>
            <a:r>
              <a:rPr lang="en-US" sz="2400" i="0" dirty="0">
                <a:solidFill>
                  <a:srgbClr val="000000"/>
                </a:solidFill>
                <a:effectLst/>
              </a:rPr>
              <a:t>High percentage of invalid commodity codes resulting in big residuals</a:t>
            </a:r>
          </a:p>
        </p:txBody>
      </p:sp>
    </p:spTree>
    <p:extLst>
      <p:ext uri="{BB962C8B-B14F-4D97-AF65-F5344CB8AC3E}">
        <p14:creationId xmlns:p14="http://schemas.microsoft.com/office/powerpoint/2010/main" val="90529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A775-79B9-4F02-DBC7-803C8CFBFB1B}"/>
              </a:ext>
            </a:extLst>
          </p:cNvPr>
          <p:cNvSpPr>
            <a:spLocks noGrp="1"/>
          </p:cNvSpPr>
          <p:nvPr>
            <p:ph type="title"/>
          </p:nvPr>
        </p:nvSpPr>
        <p:spPr/>
        <p:txBody>
          <a:bodyPr/>
          <a:lstStyle/>
          <a:p>
            <a:r>
              <a:rPr lang="en-US" dirty="0"/>
              <a:t>Data Processing</a:t>
            </a:r>
            <a:endParaRPr lang="en-US" sz="1200" b="0" dirty="0">
              <a:cs typeface="Calibri"/>
            </a:endParaRPr>
          </a:p>
        </p:txBody>
      </p:sp>
      <p:sp>
        <p:nvSpPr>
          <p:cNvPr id="3" name="Slide Number Placeholder 2">
            <a:extLst>
              <a:ext uri="{FF2B5EF4-FFF2-40B4-BE49-F238E27FC236}">
                <a16:creationId xmlns:a16="http://schemas.microsoft.com/office/drawing/2014/main" id="{4D430107-CCA8-F4CF-3A57-7584C0E7320A}"/>
              </a:ext>
            </a:extLst>
          </p:cNvPr>
          <p:cNvSpPr>
            <a:spLocks noGrp="1"/>
          </p:cNvSpPr>
          <p:nvPr>
            <p:ph type="sldNum" sz="quarter" idx="12"/>
          </p:nvPr>
        </p:nvSpPr>
        <p:spPr/>
        <p:txBody>
          <a:bodyPr/>
          <a:lstStyle/>
          <a:p>
            <a:fld id="{79BCE842-1BF6-4DC9-9193-970915873267}" type="slidenum">
              <a:rPr lang="en-US" smtClean="0"/>
              <a:pPr/>
              <a:t>13</a:t>
            </a:fld>
            <a:endParaRPr lang="en-US" dirty="0"/>
          </a:p>
        </p:txBody>
      </p:sp>
      <p:sp>
        <p:nvSpPr>
          <p:cNvPr id="5" name="TextBox 4">
            <a:extLst>
              <a:ext uri="{FF2B5EF4-FFF2-40B4-BE49-F238E27FC236}">
                <a16:creationId xmlns:a16="http://schemas.microsoft.com/office/drawing/2014/main" id="{78045CC9-AF0B-92D7-4B36-AB4E73F71753}"/>
              </a:ext>
            </a:extLst>
          </p:cNvPr>
          <p:cNvSpPr txBox="1"/>
          <p:nvPr/>
        </p:nvSpPr>
        <p:spPr>
          <a:xfrm>
            <a:off x="630381" y="1032163"/>
            <a:ext cx="96427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Data processing is done with the assistance of </a:t>
            </a:r>
            <a:r>
              <a:rPr lang="en-US" sz="2000" err="1">
                <a:cs typeface="Calibri"/>
              </a:rPr>
              <a:t>CoprA</a:t>
            </a:r>
            <a:r>
              <a:rPr lang="en-US" sz="2000" dirty="0">
                <a:cs typeface="Calibri"/>
              </a:rPr>
              <a:t>+</a:t>
            </a:r>
          </a:p>
        </p:txBody>
      </p:sp>
      <p:pic>
        <p:nvPicPr>
          <p:cNvPr id="6" name="Picture 5" descr="A screenshot of a computer&#10;&#10;Description automatically generated">
            <a:extLst>
              <a:ext uri="{FF2B5EF4-FFF2-40B4-BE49-F238E27FC236}">
                <a16:creationId xmlns:a16="http://schemas.microsoft.com/office/drawing/2014/main" id="{FD93F791-4B9B-107E-CD1F-E21549F6DC8A}"/>
              </a:ext>
            </a:extLst>
          </p:cNvPr>
          <p:cNvPicPr>
            <a:picLocks noChangeAspect="1"/>
          </p:cNvPicPr>
          <p:nvPr/>
        </p:nvPicPr>
        <p:blipFill>
          <a:blip r:embed="rId3"/>
          <a:stretch>
            <a:fillRect/>
          </a:stretch>
        </p:blipFill>
        <p:spPr>
          <a:xfrm>
            <a:off x="623454" y="1373684"/>
            <a:ext cx="8132617" cy="4706379"/>
          </a:xfrm>
          <a:prstGeom prst="rect">
            <a:avLst/>
          </a:prstGeom>
        </p:spPr>
      </p:pic>
    </p:spTree>
    <p:extLst>
      <p:ext uri="{BB962C8B-B14F-4D97-AF65-F5344CB8AC3E}">
        <p14:creationId xmlns:p14="http://schemas.microsoft.com/office/powerpoint/2010/main" val="279028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8EE0-C5EA-188D-868B-61DB636ECEC8}"/>
              </a:ext>
            </a:extLst>
          </p:cNvPr>
          <p:cNvSpPr>
            <a:spLocks noGrp="1"/>
          </p:cNvSpPr>
          <p:nvPr>
            <p:ph type="title"/>
          </p:nvPr>
        </p:nvSpPr>
        <p:spPr/>
        <p:txBody>
          <a:bodyPr/>
          <a:lstStyle/>
          <a:p>
            <a:r>
              <a:rPr lang="en-US" dirty="0"/>
              <a:t>Data Processing: Harmonization and Normalization</a:t>
            </a:r>
            <a:endParaRPr lang="en-US" b="0" dirty="0">
              <a:cs typeface="Calibri" panose="020F0502020204030204"/>
            </a:endParaRPr>
          </a:p>
        </p:txBody>
      </p:sp>
      <p:sp>
        <p:nvSpPr>
          <p:cNvPr id="3" name="Slide Number Placeholder 2">
            <a:extLst>
              <a:ext uri="{FF2B5EF4-FFF2-40B4-BE49-F238E27FC236}">
                <a16:creationId xmlns:a16="http://schemas.microsoft.com/office/drawing/2014/main" id="{676296A4-A555-045B-FC26-FB70F37B5E88}"/>
              </a:ext>
            </a:extLst>
          </p:cNvPr>
          <p:cNvSpPr>
            <a:spLocks noGrp="1"/>
          </p:cNvSpPr>
          <p:nvPr>
            <p:ph type="sldNum" sz="quarter" idx="12"/>
          </p:nvPr>
        </p:nvSpPr>
        <p:spPr/>
        <p:txBody>
          <a:bodyPr/>
          <a:lstStyle/>
          <a:p>
            <a:fld id="{79BCE842-1BF6-4DC9-9193-970915873267}" type="slidenum">
              <a:rPr lang="en-US" smtClean="0"/>
              <a:pPr/>
              <a:t>14</a:t>
            </a:fld>
            <a:endParaRPr lang="en-US" dirty="0"/>
          </a:p>
        </p:txBody>
      </p:sp>
      <p:sp>
        <p:nvSpPr>
          <p:cNvPr id="4" name="TextBox 3">
            <a:extLst>
              <a:ext uri="{FF2B5EF4-FFF2-40B4-BE49-F238E27FC236}">
                <a16:creationId xmlns:a16="http://schemas.microsoft.com/office/drawing/2014/main" id="{0CFEBA5E-067F-060E-9479-E7E75B844969}"/>
              </a:ext>
            </a:extLst>
          </p:cNvPr>
          <p:cNvSpPr txBox="1"/>
          <p:nvPr/>
        </p:nvSpPr>
        <p:spPr>
          <a:xfrm>
            <a:off x="612911" y="1303802"/>
            <a:ext cx="9597889" cy="4374724"/>
          </a:xfrm>
          <a:prstGeom prst="rect">
            <a:avLst/>
          </a:prstGeom>
          <a:noFill/>
        </p:spPr>
        <p:txBody>
          <a:bodyPr wrap="square" lIns="91440" tIns="45720" rIns="91440" bIns="45720" anchor="t">
            <a:spAutoFit/>
          </a:bodyPr>
          <a:lstStyle/>
          <a:p>
            <a:pPr marL="342900" indent="-342900" algn="l" rtl="0" fontAlgn="base">
              <a:lnSpc>
                <a:spcPct val="150000"/>
              </a:lnSpc>
              <a:spcBef>
                <a:spcPts val="600"/>
              </a:spcBef>
              <a:buClr>
                <a:srgbClr val="608ECA"/>
              </a:buClr>
              <a:buFont typeface="Calibri" panose="020F0502020204030204" pitchFamily="34" charset="0"/>
              <a:buChar char="●"/>
            </a:pPr>
            <a:r>
              <a:rPr lang="en-US" sz="2400" i="0" dirty="0">
                <a:solidFill>
                  <a:srgbClr val="000000"/>
                </a:solidFill>
                <a:effectLst/>
              </a:rPr>
              <a:t>National data items are mapped to standard codes</a:t>
            </a:r>
            <a:endParaRPr lang="en-US" sz="2400" i="0" dirty="0">
              <a:solidFill>
                <a:srgbClr val="000000"/>
              </a:solidFill>
              <a:effectLst/>
              <a:cs typeface="Calibri"/>
            </a:endParaRPr>
          </a:p>
          <a:p>
            <a:pPr marL="914400" lvl="1" indent="-457200" fontAlgn="base">
              <a:spcBef>
                <a:spcPts val="600"/>
              </a:spcBef>
              <a:buClr>
                <a:srgbClr val="608ECA"/>
              </a:buClr>
              <a:buFont typeface="Courier New" panose="02070309020205020404" pitchFamily="49" charset="0"/>
              <a:buChar char="o"/>
            </a:pPr>
            <a:r>
              <a:rPr lang="en-US" sz="2400" i="0" dirty="0">
                <a:solidFill>
                  <a:srgbClr val="000000"/>
                </a:solidFill>
                <a:effectLst/>
              </a:rPr>
              <a:t>Partner names or codes to M49 codes</a:t>
            </a:r>
          </a:p>
          <a:p>
            <a:pPr marL="914400" lvl="1" indent="-457200" fontAlgn="base">
              <a:spcBef>
                <a:spcPts val="600"/>
              </a:spcBef>
              <a:buClr>
                <a:srgbClr val="608ECA"/>
              </a:buClr>
              <a:buFont typeface="Courier New" panose="02070309020205020404" pitchFamily="49" charset="0"/>
              <a:buChar char="o"/>
            </a:pPr>
            <a:r>
              <a:rPr lang="en-US" sz="2400" i="0" dirty="0">
                <a:solidFill>
                  <a:srgbClr val="000000"/>
                </a:solidFill>
                <a:effectLst/>
              </a:rPr>
              <a:t>Quantity units to</a:t>
            </a:r>
            <a:r>
              <a:rPr lang="en-US" sz="2400" dirty="0">
                <a:solidFill>
                  <a:srgbClr val="000000"/>
                </a:solidFill>
              </a:rPr>
              <a:t> </a:t>
            </a:r>
            <a:r>
              <a:rPr lang="en-US" sz="2400" i="0" dirty="0">
                <a:solidFill>
                  <a:srgbClr val="000000"/>
                </a:solidFill>
                <a:effectLst/>
              </a:rPr>
              <a:t>World Customs Org (WCO) recommended units and UNSD extended units</a:t>
            </a:r>
          </a:p>
          <a:p>
            <a:pPr marL="914400" lvl="1" indent="-457200" fontAlgn="base">
              <a:spcBef>
                <a:spcPts val="600"/>
              </a:spcBef>
              <a:buClr>
                <a:srgbClr val="608ECA"/>
              </a:buClr>
              <a:buFont typeface="Courier New" panose="02070309020205020404" pitchFamily="49" charset="0"/>
              <a:buChar char="o"/>
            </a:pPr>
            <a:r>
              <a:rPr lang="en-US" sz="2400" i="0" dirty="0">
                <a:solidFill>
                  <a:srgbClr val="000000"/>
                </a:solidFill>
                <a:effectLst/>
              </a:rPr>
              <a:t>Mode of transport to UNSD units</a:t>
            </a:r>
          </a:p>
          <a:p>
            <a:pPr marL="914400" lvl="1" indent="-457200" fontAlgn="base">
              <a:spcBef>
                <a:spcPts val="600"/>
              </a:spcBef>
              <a:buClr>
                <a:srgbClr val="608ECA"/>
              </a:buClr>
              <a:buFont typeface="Courier New" panose="02070309020205020404" pitchFamily="49" charset="0"/>
              <a:buChar char="o"/>
            </a:pPr>
            <a:r>
              <a:rPr lang="en-US" sz="2400" i="0" dirty="0">
                <a:solidFill>
                  <a:srgbClr val="000000"/>
                </a:solidFill>
                <a:effectLst/>
              </a:rPr>
              <a:t>Revised Kyoto Convention for Customs Procedure Codes</a:t>
            </a:r>
          </a:p>
          <a:p>
            <a:pPr marL="914400" lvl="1" indent="-457200" fontAlgn="base">
              <a:spcBef>
                <a:spcPts val="600"/>
              </a:spcBef>
              <a:buClr>
                <a:srgbClr val="608ECA"/>
              </a:buClr>
              <a:buFont typeface="Courier New" panose="02070309020205020404" pitchFamily="49" charset="0"/>
              <a:buChar char="o"/>
            </a:pPr>
            <a:r>
              <a:rPr lang="en-US" sz="2400" i="0" dirty="0">
                <a:solidFill>
                  <a:srgbClr val="000000"/>
                </a:solidFill>
                <a:effectLst/>
              </a:rPr>
              <a:t>Currency conversion to USD</a:t>
            </a:r>
          </a:p>
          <a:p>
            <a:pPr marL="342900" indent="-342900" fontAlgn="base">
              <a:lnSpc>
                <a:spcPct val="150000"/>
              </a:lnSpc>
              <a:spcBef>
                <a:spcPts val="600"/>
              </a:spcBef>
              <a:buClr>
                <a:srgbClr val="608ECA"/>
              </a:buClr>
              <a:buFont typeface="Calibri" panose="020F0502020204030204" pitchFamily="34" charset="0"/>
              <a:buChar char="●"/>
            </a:pPr>
            <a:r>
              <a:rPr lang="en-US" sz="2400" dirty="0">
                <a:solidFill>
                  <a:srgbClr val="000000"/>
                </a:solidFill>
              </a:rPr>
              <a:t>Output </a:t>
            </a:r>
            <a:r>
              <a:rPr lang="en-US" sz="2400" i="0" dirty="0">
                <a:solidFill>
                  <a:srgbClr val="000000"/>
                </a:solidFill>
                <a:effectLst/>
              </a:rPr>
              <a:t>tariff line data </a:t>
            </a:r>
            <a:r>
              <a:rPr lang="en-US" sz="2400" dirty="0">
                <a:solidFill>
                  <a:srgbClr val="000000"/>
                </a:solidFill>
              </a:rPr>
              <a:t>that include records of international trade statistics  (with 8-10 digit HS codes)</a:t>
            </a:r>
            <a:endParaRPr lang="en-US" sz="2400" i="0" dirty="0">
              <a:solidFill>
                <a:srgbClr val="000000"/>
              </a:solidFill>
              <a:effectLst/>
              <a:cs typeface="Calibri"/>
            </a:endParaRPr>
          </a:p>
        </p:txBody>
      </p:sp>
    </p:spTree>
    <p:extLst>
      <p:ext uri="{BB962C8B-B14F-4D97-AF65-F5344CB8AC3E}">
        <p14:creationId xmlns:p14="http://schemas.microsoft.com/office/powerpoint/2010/main" val="151217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1CF5-B2A5-8086-D8D8-EEA0B229982B}"/>
              </a:ext>
            </a:extLst>
          </p:cNvPr>
          <p:cNvSpPr>
            <a:spLocks noGrp="1"/>
          </p:cNvSpPr>
          <p:nvPr>
            <p:ph type="title"/>
          </p:nvPr>
        </p:nvSpPr>
        <p:spPr/>
        <p:txBody>
          <a:bodyPr/>
          <a:lstStyle/>
          <a:p>
            <a:r>
              <a:rPr lang="en-US" dirty="0"/>
              <a:t>Data Processing: </a:t>
            </a:r>
            <a:r>
              <a:rPr lang="en-US" sz="3600" dirty="0"/>
              <a:t>Quantity and Weight </a:t>
            </a:r>
            <a:r>
              <a:rPr lang="en-US" dirty="0"/>
              <a:t>I</a:t>
            </a:r>
            <a:r>
              <a:rPr lang="en-US" sz="3600" dirty="0"/>
              <a:t>nformation</a:t>
            </a:r>
            <a:endParaRPr lang="en-US" b="0" dirty="0">
              <a:cs typeface="Calibri" panose="020F0502020204030204"/>
            </a:endParaRPr>
          </a:p>
        </p:txBody>
      </p:sp>
      <p:sp>
        <p:nvSpPr>
          <p:cNvPr id="3" name="Slide Number Placeholder 2">
            <a:extLst>
              <a:ext uri="{FF2B5EF4-FFF2-40B4-BE49-F238E27FC236}">
                <a16:creationId xmlns:a16="http://schemas.microsoft.com/office/drawing/2014/main" id="{82A78342-50B3-7AE9-7911-D44DA177DAF4}"/>
              </a:ext>
            </a:extLst>
          </p:cNvPr>
          <p:cNvSpPr>
            <a:spLocks noGrp="1"/>
          </p:cNvSpPr>
          <p:nvPr>
            <p:ph type="sldNum" sz="quarter" idx="12"/>
          </p:nvPr>
        </p:nvSpPr>
        <p:spPr/>
        <p:txBody>
          <a:bodyPr/>
          <a:lstStyle/>
          <a:p>
            <a:fld id="{79BCE842-1BF6-4DC9-9193-970915873267}" type="slidenum">
              <a:rPr lang="en-US" smtClean="0"/>
              <a:pPr/>
              <a:t>15</a:t>
            </a:fld>
            <a:endParaRPr lang="en-US" dirty="0"/>
          </a:p>
        </p:txBody>
      </p:sp>
      <p:sp>
        <p:nvSpPr>
          <p:cNvPr id="4" name="TextBox 3">
            <a:extLst>
              <a:ext uri="{FF2B5EF4-FFF2-40B4-BE49-F238E27FC236}">
                <a16:creationId xmlns:a16="http://schemas.microsoft.com/office/drawing/2014/main" id="{07BD02C5-5966-9C53-C509-F003CC1EF1B4}"/>
              </a:ext>
            </a:extLst>
          </p:cNvPr>
          <p:cNvSpPr txBox="1"/>
          <p:nvPr/>
        </p:nvSpPr>
        <p:spPr>
          <a:xfrm>
            <a:off x="601005" y="1303802"/>
            <a:ext cx="9553439" cy="5744329"/>
          </a:xfrm>
          <a:prstGeom prst="rect">
            <a:avLst/>
          </a:prstGeom>
          <a:noFill/>
        </p:spPr>
        <p:txBody>
          <a:bodyPr wrap="square" lIns="91440" tIns="45720" rIns="91440" bIns="45720" anchor="t">
            <a:spAutoFit/>
          </a:bodyPr>
          <a:lstStyle/>
          <a:p>
            <a:pPr marL="342900" indent="-342900" algn="l" rtl="0" fontAlgn="base">
              <a:lnSpc>
                <a:spcPct val="150000"/>
              </a:lnSpc>
              <a:spcBef>
                <a:spcPts val="600"/>
              </a:spcBef>
              <a:buClr>
                <a:srgbClr val="608ECA"/>
              </a:buClr>
              <a:buFont typeface="Calibri" panose="020F0502020204030204" pitchFamily="34" charset="0"/>
              <a:buChar char="●"/>
            </a:pPr>
            <a:r>
              <a:rPr lang="en-US" sz="2400" i="0" dirty="0">
                <a:solidFill>
                  <a:srgbClr val="000000"/>
                </a:solidFill>
                <a:effectLst/>
              </a:rPr>
              <a:t>Weight (net/gross) and supplementary quantity</a:t>
            </a:r>
          </a:p>
          <a:p>
            <a:pPr marL="342900" indent="-342900" algn="l" rtl="0" fontAlgn="base">
              <a:lnSpc>
                <a:spcPct val="150000"/>
              </a:lnSpc>
              <a:spcBef>
                <a:spcPts val="600"/>
              </a:spcBef>
              <a:buClr>
                <a:srgbClr val="608ECA"/>
              </a:buClr>
              <a:buFont typeface="Calibri" panose="020F0502020204030204" pitchFamily="34" charset="0"/>
              <a:buChar char="●"/>
            </a:pPr>
            <a:r>
              <a:rPr lang="en-US" sz="2400" i="0" dirty="0">
                <a:solidFill>
                  <a:srgbClr val="000000"/>
                </a:solidFill>
                <a:effectLst/>
              </a:rPr>
              <a:t>Standardize quantity </a:t>
            </a:r>
          </a:p>
          <a:p>
            <a:pPr marL="800100" lvl="1" indent="-342900" fontAlgn="base">
              <a:spcBef>
                <a:spcPts val="600"/>
              </a:spcBef>
              <a:buClr>
                <a:srgbClr val="608ECA"/>
              </a:buClr>
              <a:buFont typeface="Courier New" panose="02070309020205020404" pitchFamily="49" charset="0"/>
              <a:buChar char="o"/>
            </a:pPr>
            <a:r>
              <a:rPr lang="en-US" sz="2400" dirty="0">
                <a:solidFill>
                  <a:srgbClr val="000000"/>
                </a:solidFill>
              </a:rPr>
              <a:t>Quantity unit: according</a:t>
            </a:r>
            <a:r>
              <a:rPr lang="en-US" sz="2400" i="0" dirty="0">
                <a:solidFill>
                  <a:srgbClr val="000000"/>
                </a:solidFill>
                <a:effectLst/>
              </a:rPr>
              <a:t> to WCO recommended units and UNSD standard quantity units</a:t>
            </a:r>
            <a:endParaRPr lang="en-US" sz="2400" i="0" dirty="0">
              <a:solidFill>
                <a:srgbClr val="000000"/>
              </a:solidFill>
              <a:effectLst/>
              <a:cs typeface="Calibri"/>
            </a:endParaRPr>
          </a:p>
          <a:p>
            <a:pPr marL="800100" indent="-342900" fontAlgn="base">
              <a:spcBef>
                <a:spcPts val="600"/>
              </a:spcBef>
              <a:buClr>
                <a:srgbClr val="608ECA"/>
              </a:buClr>
              <a:buFont typeface="Courier New" panose="02070309020205020404" pitchFamily="49" charset="0"/>
              <a:buChar char="o"/>
            </a:pPr>
            <a:r>
              <a:rPr lang="en-US" sz="2400" dirty="0">
                <a:solidFill>
                  <a:srgbClr val="000000"/>
                </a:solidFill>
              </a:rPr>
              <a:t>Conversion</a:t>
            </a:r>
            <a:r>
              <a:rPr lang="en-US" sz="2400" i="0" dirty="0">
                <a:solidFill>
                  <a:srgbClr val="000000"/>
                </a:solidFill>
                <a:effectLst/>
              </a:rPr>
              <a:t> factors</a:t>
            </a:r>
            <a:r>
              <a:rPr lang="en-US" sz="2400" dirty="0">
                <a:solidFill>
                  <a:srgbClr val="000000"/>
                </a:solidFill>
              </a:rPr>
              <a:t>: </a:t>
            </a:r>
            <a:r>
              <a:rPr lang="en-US" sz="2400" i="0" dirty="0">
                <a:solidFill>
                  <a:srgbClr val="000000"/>
                </a:solidFill>
                <a:effectLst/>
              </a:rPr>
              <a:t>based on mathematical or empirical relations</a:t>
            </a:r>
            <a:r>
              <a:rPr lang="en-US" sz="2400" dirty="0">
                <a:solidFill>
                  <a:srgbClr val="000000"/>
                </a:solidFill>
              </a:rPr>
              <a:t> </a:t>
            </a:r>
            <a:r>
              <a:rPr lang="en-US" sz="2400" i="0" dirty="0">
                <a:solidFill>
                  <a:srgbClr val="000000"/>
                </a:solidFill>
                <a:effectLst/>
              </a:rPr>
              <a:t> (FAO </a:t>
            </a:r>
            <a:r>
              <a:rPr lang="en-US" sz="2400" dirty="0">
                <a:solidFill>
                  <a:srgbClr val="000000"/>
                </a:solidFill>
              </a:rPr>
              <a:t>and </a:t>
            </a:r>
            <a:r>
              <a:rPr lang="en-US" sz="2400" i="0" dirty="0">
                <a:solidFill>
                  <a:srgbClr val="000000"/>
                </a:solidFill>
                <a:effectLst/>
              </a:rPr>
              <a:t>countries </a:t>
            </a:r>
            <a:r>
              <a:rPr lang="en-US" sz="2400" dirty="0">
                <a:solidFill>
                  <a:srgbClr val="000000"/>
                </a:solidFill>
              </a:rPr>
              <a:t>have developed conversion factors to facilitate the data exchange </a:t>
            </a:r>
            <a:r>
              <a:rPr lang="en-US" sz="2400" i="0" dirty="0">
                <a:solidFill>
                  <a:srgbClr val="000000"/>
                </a:solidFill>
                <a:effectLst/>
              </a:rPr>
              <a:t>for specific commodities</a:t>
            </a:r>
            <a:r>
              <a:rPr lang="en-US" sz="2400" dirty="0">
                <a:solidFill>
                  <a:srgbClr val="000000"/>
                </a:solidFill>
              </a:rPr>
              <a:t>.)</a:t>
            </a:r>
            <a:endParaRPr lang="en-US" dirty="0">
              <a:cs typeface="Calibri" panose="020F0502020204030204"/>
            </a:endParaRPr>
          </a:p>
          <a:p>
            <a:pPr marL="342900" indent="-342900" algn="l" rtl="0" fontAlgn="base">
              <a:lnSpc>
                <a:spcPct val="150000"/>
              </a:lnSpc>
              <a:spcBef>
                <a:spcPts val="600"/>
              </a:spcBef>
              <a:buClr>
                <a:srgbClr val="608ECA"/>
              </a:buClr>
              <a:buFont typeface="Calibri" panose="020F0502020204030204" pitchFamily="34" charset="0"/>
              <a:buChar char="●"/>
            </a:pPr>
            <a:r>
              <a:rPr lang="en-US" sz="2400" i="0" dirty="0">
                <a:solidFill>
                  <a:srgbClr val="000000"/>
                </a:solidFill>
                <a:effectLst/>
              </a:rPr>
              <a:t>Detect outlying quantity information</a:t>
            </a:r>
          </a:p>
          <a:p>
            <a:pPr marL="342900" indent="-342900" algn="l" rtl="0" fontAlgn="base">
              <a:lnSpc>
                <a:spcPct val="150000"/>
              </a:lnSpc>
              <a:spcBef>
                <a:spcPts val="600"/>
              </a:spcBef>
              <a:buClr>
                <a:srgbClr val="608ECA"/>
              </a:buClr>
              <a:buFont typeface="Calibri" panose="020F0502020204030204" pitchFamily="34" charset="0"/>
              <a:buChar char="●"/>
            </a:pPr>
            <a:r>
              <a:rPr lang="en-US" sz="2400" i="0" dirty="0">
                <a:solidFill>
                  <a:srgbClr val="000000"/>
                </a:solidFill>
                <a:effectLst/>
              </a:rPr>
              <a:t>Estimate missing or “outlier” quantity information, if possible</a:t>
            </a:r>
          </a:p>
          <a:p>
            <a:pPr marL="342900" indent="-342900" algn="l" rtl="0" fontAlgn="base">
              <a:lnSpc>
                <a:spcPct val="150000"/>
              </a:lnSpc>
              <a:spcBef>
                <a:spcPts val="600"/>
              </a:spcBef>
              <a:buClr>
                <a:srgbClr val="608ECA"/>
              </a:buClr>
              <a:buFont typeface="Calibri" panose="020F0502020204030204" pitchFamily="34" charset="0"/>
              <a:buChar char="●"/>
            </a:pPr>
            <a:endParaRPr lang="en-US" sz="2400" i="0" dirty="0">
              <a:solidFill>
                <a:srgbClr val="000000"/>
              </a:solidFill>
              <a:effectLst/>
            </a:endParaRPr>
          </a:p>
          <a:p>
            <a:pPr marL="342900" indent="-342900" algn="l" rtl="0" fontAlgn="base">
              <a:lnSpc>
                <a:spcPct val="150000"/>
              </a:lnSpc>
              <a:spcBef>
                <a:spcPts val="600"/>
              </a:spcBef>
              <a:buClr>
                <a:srgbClr val="608ECA"/>
              </a:buClr>
              <a:buFont typeface="Calibri" panose="020F0502020204030204" pitchFamily="34" charset="0"/>
              <a:buChar char="●"/>
            </a:pPr>
            <a:endParaRPr lang="en-US" sz="2400" i="0" dirty="0">
              <a:solidFill>
                <a:srgbClr val="000000"/>
              </a:solidFill>
              <a:effectLst/>
            </a:endParaRPr>
          </a:p>
        </p:txBody>
      </p:sp>
    </p:spTree>
    <p:extLst>
      <p:ext uri="{BB962C8B-B14F-4D97-AF65-F5344CB8AC3E}">
        <p14:creationId xmlns:p14="http://schemas.microsoft.com/office/powerpoint/2010/main" val="322322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FCD5-4333-0253-C150-1038EBBD687C}"/>
              </a:ext>
            </a:extLst>
          </p:cNvPr>
          <p:cNvSpPr>
            <a:spLocks noGrp="1"/>
          </p:cNvSpPr>
          <p:nvPr>
            <p:ph type="title"/>
          </p:nvPr>
        </p:nvSpPr>
        <p:spPr/>
        <p:txBody>
          <a:bodyPr/>
          <a:lstStyle/>
          <a:p>
            <a:r>
              <a:rPr lang="en-US" dirty="0"/>
              <a:t>Data Processing: </a:t>
            </a:r>
            <a:r>
              <a:rPr lang="en-US" sz="3600" dirty="0"/>
              <a:t>Example</a:t>
            </a:r>
            <a:r>
              <a:rPr lang="en-US" dirty="0"/>
              <a:t> of</a:t>
            </a:r>
            <a:r>
              <a:rPr lang="en-US" sz="3600" dirty="0"/>
              <a:t> quantity conversion</a:t>
            </a:r>
            <a:endParaRPr lang="en-US" b="0" dirty="0">
              <a:cs typeface="Calibri" panose="020F0502020204030204"/>
            </a:endParaRPr>
          </a:p>
        </p:txBody>
      </p:sp>
      <p:sp>
        <p:nvSpPr>
          <p:cNvPr id="3" name="Slide Number Placeholder 2">
            <a:extLst>
              <a:ext uri="{FF2B5EF4-FFF2-40B4-BE49-F238E27FC236}">
                <a16:creationId xmlns:a16="http://schemas.microsoft.com/office/drawing/2014/main" id="{4F7CD2A7-0D1E-D26A-3BBF-8B7B13ACB319}"/>
              </a:ext>
            </a:extLst>
          </p:cNvPr>
          <p:cNvSpPr>
            <a:spLocks noGrp="1"/>
          </p:cNvSpPr>
          <p:nvPr>
            <p:ph type="sldNum" sz="quarter" idx="12"/>
          </p:nvPr>
        </p:nvSpPr>
        <p:spPr/>
        <p:txBody>
          <a:bodyPr/>
          <a:lstStyle/>
          <a:p>
            <a:fld id="{79BCE842-1BF6-4DC9-9193-970915873267}" type="slidenum">
              <a:rPr lang="en-US" smtClean="0"/>
              <a:pPr/>
              <a:t>16</a:t>
            </a:fld>
            <a:endParaRPr lang="en-US" dirty="0"/>
          </a:p>
        </p:txBody>
      </p:sp>
      <p:pic>
        <p:nvPicPr>
          <p:cNvPr id="4" name="Picture 3">
            <a:extLst>
              <a:ext uri="{FF2B5EF4-FFF2-40B4-BE49-F238E27FC236}">
                <a16:creationId xmlns:a16="http://schemas.microsoft.com/office/drawing/2014/main" id="{6D28FC36-E339-D040-2A91-2AD69D72F79E}"/>
              </a:ext>
            </a:extLst>
          </p:cNvPr>
          <p:cNvPicPr>
            <a:picLocks noChangeAspect="1"/>
          </p:cNvPicPr>
          <p:nvPr/>
        </p:nvPicPr>
        <p:blipFill>
          <a:blip r:embed="rId3"/>
          <a:stretch>
            <a:fillRect/>
          </a:stretch>
        </p:blipFill>
        <p:spPr>
          <a:xfrm>
            <a:off x="590628" y="1244600"/>
            <a:ext cx="9795933" cy="4521200"/>
          </a:xfrm>
          <a:prstGeom prst="rect">
            <a:avLst/>
          </a:prstGeom>
        </p:spPr>
      </p:pic>
    </p:spTree>
    <p:extLst>
      <p:ext uri="{BB962C8B-B14F-4D97-AF65-F5344CB8AC3E}">
        <p14:creationId xmlns:p14="http://schemas.microsoft.com/office/powerpoint/2010/main" val="39579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5EC5-4265-D24A-13F9-7A2466C5A854}"/>
              </a:ext>
            </a:extLst>
          </p:cNvPr>
          <p:cNvSpPr>
            <a:spLocks noGrp="1"/>
          </p:cNvSpPr>
          <p:nvPr>
            <p:ph type="title"/>
          </p:nvPr>
        </p:nvSpPr>
        <p:spPr/>
        <p:txBody>
          <a:bodyPr/>
          <a:lstStyle/>
          <a:p>
            <a:r>
              <a:rPr lang="en-US" dirty="0"/>
              <a:t>Data Processing: </a:t>
            </a:r>
            <a:r>
              <a:rPr lang="en-US" sz="3600" dirty="0"/>
              <a:t>Extreme Quantity Detection</a:t>
            </a:r>
            <a:endParaRPr lang="en-US" b="0" dirty="0">
              <a:cs typeface="Calibri" panose="020F0502020204030204"/>
            </a:endParaRPr>
          </a:p>
        </p:txBody>
      </p:sp>
      <p:sp>
        <p:nvSpPr>
          <p:cNvPr id="3" name="Slide Number Placeholder 2">
            <a:extLst>
              <a:ext uri="{FF2B5EF4-FFF2-40B4-BE49-F238E27FC236}">
                <a16:creationId xmlns:a16="http://schemas.microsoft.com/office/drawing/2014/main" id="{179DEBE2-44BB-320D-3349-39CC3D79EE73}"/>
              </a:ext>
            </a:extLst>
          </p:cNvPr>
          <p:cNvSpPr>
            <a:spLocks noGrp="1"/>
          </p:cNvSpPr>
          <p:nvPr>
            <p:ph type="sldNum" sz="quarter" idx="12"/>
          </p:nvPr>
        </p:nvSpPr>
        <p:spPr/>
        <p:txBody>
          <a:bodyPr/>
          <a:lstStyle/>
          <a:p>
            <a:fld id="{79BCE842-1BF6-4DC9-9193-970915873267}" type="slidenum">
              <a:rPr lang="en-US" smtClean="0"/>
              <a:pPr/>
              <a:t>17</a:t>
            </a:fld>
            <a:endParaRPr lang="en-US" dirty="0"/>
          </a:p>
        </p:txBody>
      </p:sp>
      <p:pic>
        <p:nvPicPr>
          <p:cNvPr id="4" name="Picture 3">
            <a:extLst>
              <a:ext uri="{FF2B5EF4-FFF2-40B4-BE49-F238E27FC236}">
                <a16:creationId xmlns:a16="http://schemas.microsoft.com/office/drawing/2014/main" id="{368E9BA3-819E-CB71-A674-EB24AAED528B}"/>
              </a:ext>
            </a:extLst>
          </p:cNvPr>
          <p:cNvPicPr>
            <a:picLocks noChangeAspect="1"/>
          </p:cNvPicPr>
          <p:nvPr/>
        </p:nvPicPr>
        <p:blipFill rotWithShape="1">
          <a:blip r:embed="rId3"/>
          <a:srcRect l="5833"/>
          <a:stretch/>
        </p:blipFill>
        <p:spPr>
          <a:xfrm>
            <a:off x="600211" y="1854184"/>
            <a:ext cx="10791780" cy="2692416"/>
          </a:xfrm>
          <a:prstGeom prst="rect">
            <a:avLst/>
          </a:prstGeom>
        </p:spPr>
      </p:pic>
      <p:sp>
        <p:nvSpPr>
          <p:cNvPr id="5" name="TextBox 4">
            <a:extLst>
              <a:ext uri="{FF2B5EF4-FFF2-40B4-BE49-F238E27FC236}">
                <a16:creationId xmlns:a16="http://schemas.microsoft.com/office/drawing/2014/main" id="{EBBBD7AE-D2E8-357A-1168-885D52F80122}"/>
              </a:ext>
            </a:extLst>
          </p:cNvPr>
          <p:cNvSpPr txBox="1"/>
          <p:nvPr/>
        </p:nvSpPr>
        <p:spPr>
          <a:xfrm>
            <a:off x="832757" y="5288643"/>
            <a:ext cx="749481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*Unit value equals to the trade value divided by the quantity. </a:t>
            </a:r>
          </a:p>
        </p:txBody>
      </p:sp>
    </p:spTree>
    <p:extLst>
      <p:ext uri="{BB962C8B-B14F-4D97-AF65-F5344CB8AC3E}">
        <p14:creationId xmlns:p14="http://schemas.microsoft.com/office/powerpoint/2010/main" val="67266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2934-176B-07E5-8D0D-D45937A6A814}"/>
              </a:ext>
            </a:extLst>
          </p:cNvPr>
          <p:cNvSpPr>
            <a:spLocks noGrp="1"/>
          </p:cNvSpPr>
          <p:nvPr>
            <p:ph type="title"/>
          </p:nvPr>
        </p:nvSpPr>
        <p:spPr/>
        <p:txBody>
          <a:bodyPr/>
          <a:lstStyle/>
          <a:p>
            <a:r>
              <a:rPr lang="en-US" dirty="0"/>
              <a:t>Data Processing: </a:t>
            </a:r>
            <a:r>
              <a:rPr lang="en-US" sz="3600" dirty="0"/>
              <a:t>Quantity Estimation</a:t>
            </a:r>
            <a:endParaRPr lang="en-US" b="0" dirty="0">
              <a:cs typeface="Calibri" panose="020F0502020204030204"/>
            </a:endParaRPr>
          </a:p>
        </p:txBody>
      </p:sp>
      <p:sp>
        <p:nvSpPr>
          <p:cNvPr id="3" name="Slide Number Placeholder 2">
            <a:extLst>
              <a:ext uri="{FF2B5EF4-FFF2-40B4-BE49-F238E27FC236}">
                <a16:creationId xmlns:a16="http://schemas.microsoft.com/office/drawing/2014/main" id="{A45205F9-3356-8C9D-BBBC-B5AE4FC2932E}"/>
              </a:ext>
            </a:extLst>
          </p:cNvPr>
          <p:cNvSpPr>
            <a:spLocks noGrp="1"/>
          </p:cNvSpPr>
          <p:nvPr>
            <p:ph type="sldNum" sz="quarter" idx="12"/>
          </p:nvPr>
        </p:nvSpPr>
        <p:spPr/>
        <p:txBody>
          <a:bodyPr/>
          <a:lstStyle/>
          <a:p>
            <a:fld id="{79BCE842-1BF6-4DC9-9193-970915873267}" type="slidenum">
              <a:rPr lang="en-US" smtClean="0"/>
              <a:pPr/>
              <a:t>18</a:t>
            </a:fld>
            <a:endParaRPr lang="en-US" dirty="0"/>
          </a:p>
        </p:txBody>
      </p:sp>
      <p:pic>
        <p:nvPicPr>
          <p:cNvPr id="4" name="Picture 3">
            <a:extLst>
              <a:ext uri="{FF2B5EF4-FFF2-40B4-BE49-F238E27FC236}">
                <a16:creationId xmlns:a16="http://schemas.microsoft.com/office/drawing/2014/main" id="{C0B1C2A3-1D17-79C4-D744-70DE4B757DE0}"/>
              </a:ext>
            </a:extLst>
          </p:cNvPr>
          <p:cNvPicPr>
            <a:picLocks noChangeAspect="1"/>
          </p:cNvPicPr>
          <p:nvPr/>
        </p:nvPicPr>
        <p:blipFill rotWithShape="1">
          <a:blip r:embed="rId3"/>
          <a:srcRect l="5833"/>
          <a:stretch/>
        </p:blipFill>
        <p:spPr>
          <a:xfrm>
            <a:off x="726263" y="1689100"/>
            <a:ext cx="10402248" cy="2882079"/>
          </a:xfrm>
          <a:prstGeom prst="rect">
            <a:avLst/>
          </a:prstGeom>
        </p:spPr>
      </p:pic>
    </p:spTree>
    <p:extLst>
      <p:ext uri="{BB962C8B-B14F-4D97-AF65-F5344CB8AC3E}">
        <p14:creationId xmlns:p14="http://schemas.microsoft.com/office/powerpoint/2010/main" val="191723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7285-07C1-74B3-BD34-7C2FD155FB8C}"/>
              </a:ext>
            </a:extLst>
          </p:cNvPr>
          <p:cNvSpPr>
            <a:spLocks noGrp="1"/>
          </p:cNvSpPr>
          <p:nvPr>
            <p:ph type="title"/>
          </p:nvPr>
        </p:nvSpPr>
        <p:spPr/>
        <p:txBody>
          <a:bodyPr/>
          <a:lstStyle/>
          <a:p>
            <a:r>
              <a:rPr lang="en-US" dirty="0"/>
              <a:t>Data Processing: </a:t>
            </a:r>
            <a:r>
              <a:rPr lang="en-US" sz="3600" dirty="0"/>
              <a:t>Conversions to other Classifications</a:t>
            </a:r>
            <a:endParaRPr lang="en-US" dirty="0">
              <a:cs typeface="Calibri"/>
            </a:endParaRPr>
          </a:p>
        </p:txBody>
      </p:sp>
      <p:sp>
        <p:nvSpPr>
          <p:cNvPr id="3" name="Slide Number Placeholder 2">
            <a:extLst>
              <a:ext uri="{FF2B5EF4-FFF2-40B4-BE49-F238E27FC236}">
                <a16:creationId xmlns:a16="http://schemas.microsoft.com/office/drawing/2014/main" id="{3A4C02EB-1E71-203E-CF38-A03584B53F8B}"/>
              </a:ext>
            </a:extLst>
          </p:cNvPr>
          <p:cNvSpPr>
            <a:spLocks noGrp="1"/>
          </p:cNvSpPr>
          <p:nvPr>
            <p:ph type="sldNum" sz="quarter" idx="12"/>
          </p:nvPr>
        </p:nvSpPr>
        <p:spPr/>
        <p:txBody>
          <a:bodyPr/>
          <a:lstStyle/>
          <a:p>
            <a:fld id="{79BCE842-1BF6-4DC9-9193-970915873267}" type="slidenum">
              <a:rPr lang="en-US" smtClean="0"/>
              <a:pPr/>
              <a:t>19</a:t>
            </a:fld>
            <a:endParaRPr lang="en-US" dirty="0"/>
          </a:p>
        </p:txBody>
      </p:sp>
      <p:sp>
        <p:nvSpPr>
          <p:cNvPr id="4" name="TextBox 3">
            <a:extLst>
              <a:ext uri="{FF2B5EF4-FFF2-40B4-BE49-F238E27FC236}">
                <a16:creationId xmlns:a16="http://schemas.microsoft.com/office/drawing/2014/main" id="{AAEAC018-5474-DFAB-8AAB-2AF1EE01D5D5}"/>
              </a:ext>
            </a:extLst>
          </p:cNvPr>
          <p:cNvSpPr txBox="1"/>
          <p:nvPr/>
        </p:nvSpPr>
        <p:spPr>
          <a:xfrm>
            <a:off x="600211" y="1303802"/>
            <a:ext cx="8404089" cy="4247317"/>
          </a:xfrm>
          <a:prstGeom prst="rect">
            <a:avLst/>
          </a:prstGeom>
          <a:noFill/>
        </p:spPr>
        <p:txBody>
          <a:bodyPr wrap="square" lIns="91440" tIns="45720" rIns="91440" bIns="45720" anchor="t">
            <a:spAutoFit/>
          </a:bodyPr>
          <a:lstStyle/>
          <a:p>
            <a:pPr marL="342900" indent="-342900" algn="l" rtl="0" fontAlgn="base">
              <a:lnSpc>
                <a:spcPct val="150000"/>
              </a:lnSpc>
              <a:spcBef>
                <a:spcPts val="600"/>
              </a:spcBef>
              <a:buClr>
                <a:srgbClr val="608ECA"/>
              </a:buClr>
              <a:buFont typeface="Calibri" panose="020F0502020204030204" pitchFamily="34" charset="0"/>
              <a:buChar char="●"/>
            </a:pPr>
            <a:r>
              <a:rPr lang="en-US" sz="2400" i="0" dirty="0">
                <a:solidFill>
                  <a:srgbClr val="000000"/>
                </a:solidFill>
                <a:effectLst/>
              </a:rPr>
              <a:t>Data in a reported certain HS classification is converted to:</a:t>
            </a: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earlier versions of HS</a:t>
            </a: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Standard Int’l Trade Classification (SITC )</a:t>
            </a: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Broad Economic Categories (BEC)</a:t>
            </a:r>
          </a:p>
          <a:p>
            <a:pPr marL="342900" indent="-342900" fontAlgn="base">
              <a:lnSpc>
                <a:spcPct val="150000"/>
              </a:lnSpc>
              <a:spcBef>
                <a:spcPts val="600"/>
              </a:spcBef>
              <a:buClr>
                <a:srgbClr val="608ECA"/>
              </a:buClr>
              <a:buFont typeface="Calibri" panose="020F0502020204030204" pitchFamily="34" charset="0"/>
              <a:buChar char="●"/>
            </a:pPr>
            <a:r>
              <a:rPr lang="en-US" sz="2400" dirty="0">
                <a:solidFill>
                  <a:srgbClr val="000000"/>
                </a:solidFill>
              </a:rPr>
              <a:t>Based on WCO</a:t>
            </a:r>
            <a:r>
              <a:rPr lang="en-US" sz="2400" i="0" dirty="0">
                <a:solidFill>
                  <a:srgbClr val="000000"/>
                </a:solidFill>
                <a:effectLst/>
              </a:rPr>
              <a:t> correspondence tables between HS versions</a:t>
            </a:r>
            <a:endParaRPr lang="en-US" sz="2400" i="0" dirty="0">
              <a:solidFill>
                <a:srgbClr val="000000"/>
              </a:solidFill>
              <a:effectLst/>
              <a:cs typeface="Calibri"/>
            </a:endParaRP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UNSD developed conversion tables</a:t>
            </a:r>
          </a:p>
          <a:p>
            <a:pPr marL="800100" lvl="1" indent="-342900" fontAlgn="base">
              <a:spcBef>
                <a:spcPts val="600"/>
              </a:spcBef>
              <a:buClr>
                <a:srgbClr val="608ECA"/>
              </a:buClr>
              <a:buFont typeface="Courier New" panose="02070309020205020404" pitchFamily="49" charset="0"/>
              <a:buChar char="o"/>
            </a:pPr>
            <a:r>
              <a:rPr lang="en-US" sz="2400">
                <a:solidFill>
                  <a:srgbClr val="000000"/>
                </a:solidFill>
              </a:rPr>
              <a:t>In the conversion process, </a:t>
            </a:r>
            <a:r>
              <a:rPr lang="en-US" sz="2400" i="0">
                <a:solidFill>
                  <a:srgbClr val="000000"/>
                </a:solidFill>
                <a:effectLst/>
              </a:rPr>
              <a:t>prefer to convert most detailed level in original classification into </a:t>
            </a:r>
            <a:r>
              <a:rPr lang="en-US" sz="2400" i="0" dirty="0">
                <a:solidFill>
                  <a:srgbClr val="000000"/>
                </a:solidFill>
                <a:effectLst/>
              </a:rPr>
              <a:t>one single code in the target classification, without splitting</a:t>
            </a:r>
          </a:p>
        </p:txBody>
      </p:sp>
    </p:spTree>
    <p:extLst>
      <p:ext uri="{BB962C8B-B14F-4D97-AF65-F5344CB8AC3E}">
        <p14:creationId xmlns:p14="http://schemas.microsoft.com/office/powerpoint/2010/main" val="28472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743221-2458-C66B-C450-A9082B790547}"/>
              </a:ext>
            </a:extLst>
          </p:cNvPr>
          <p:cNvSpPr>
            <a:spLocks noGrp="1"/>
          </p:cNvSpPr>
          <p:nvPr>
            <p:ph type="sldNum" sz="quarter" idx="12"/>
          </p:nvPr>
        </p:nvSpPr>
        <p:spPr/>
        <p:txBody>
          <a:bodyPr/>
          <a:lstStyle/>
          <a:p>
            <a:fld id="{79BCE842-1BF6-4DC9-9193-970915873267}" type="slidenum">
              <a:rPr lang="en-US" smtClean="0"/>
              <a:t>2</a:t>
            </a:fld>
            <a:endParaRPr lang="en-US"/>
          </a:p>
        </p:txBody>
      </p:sp>
      <p:pic>
        <p:nvPicPr>
          <p:cNvPr id="6" name="Picture 5" descr="A container ship with cranes&#10;&#10;Description automatically generated with medium confidence">
            <a:extLst>
              <a:ext uri="{FF2B5EF4-FFF2-40B4-BE49-F238E27FC236}">
                <a16:creationId xmlns:a16="http://schemas.microsoft.com/office/drawing/2014/main" id="{91AD84B6-CC2D-3B9B-0A2E-D47FD7656E26}"/>
              </a:ext>
            </a:extLst>
          </p:cNvPr>
          <p:cNvPicPr>
            <a:picLocks noChangeAspect="1"/>
          </p:cNvPicPr>
          <p:nvPr/>
        </p:nvPicPr>
        <p:blipFill rotWithShape="1">
          <a:blip r:embed="rId3">
            <a:extLst>
              <a:ext uri="{28A0092B-C50C-407E-A947-70E740481C1C}">
                <a14:useLocalDpi xmlns:a14="http://schemas.microsoft.com/office/drawing/2010/main" val="0"/>
              </a:ext>
            </a:extLst>
          </a:blip>
          <a:srcRect l="68750"/>
          <a:stretch/>
        </p:blipFill>
        <p:spPr>
          <a:xfrm>
            <a:off x="0" y="0"/>
            <a:ext cx="5143500" cy="6858000"/>
          </a:xfrm>
          <a:prstGeom prst="rect">
            <a:avLst/>
          </a:prstGeom>
        </p:spPr>
      </p:pic>
      <p:sp>
        <p:nvSpPr>
          <p:cNvPr id="7" name="Title 1">
            <a:extLst>
              <a:ext uri="{FF2B5EF4-FFF2-40B4-BE49-F238E27FC236}">
                <a16:creationId xmlns:a16="http://schemas.microsoft.com/office/drawing/2014/main" id="{A2FCB95A-FE31-AB3C-4016-4039EFB9B48D}"/>
              </a:ext>
            </a:extLst>
          </p:cNvPr>
          <p:cNvSpPr txBox="1">
            <a:spLocks/>
          </p:cNvSpPr>
          <p:nvPr/>
        </p:nvSpPr>
        <p:spPr>
          <a:xfrm>
            <a:off x="6000736" y="1094586"/>
            <a:ext cx="4076836" cy="533401"/>
          </a:xfrm>
          <a:prstGeom prst="rect">
            <a:avLst/>
          </a:prstGeom>
        </p:spPr>
        <p:txBody>
          <a:bodyPr/>
          <a:lstStyle>
            <a:lvl1pPr algn="l" defTabSz="914400" rtl="0" eaLnBrk="1" latinLnBrk="0" hangingPunct="1">
              <a:lnSpc>
                <a:spcPct val="90000"/>
              </a:lnSpc>
              <a:spcBef>
                <a:spcPct val="0"/>
              </a:spcBef>
              <a:buNone/>
              <a:defRPr sz="3800" b="1" kern="1200">
                <a:solidFill>
                  <a:schemeClr val="tx1"/>
                </a:solidFill>
                <a:latin typeface="+mn-lt"/>
                <a:ea typeface="+mj-ea"/>
                <a:cs typeface="+mj-cs"/>
              </a:defRPr>
            </a:lvl1pPr>
          </a:lstStyle>
          <a:p>
            <a:r>
              <a:rPr lang="en-US" altLang="zh-CN" dirty="0">
                <a:solidFill>
                  <a:srgbClr val="608ECA"/>
                </a:solidFill>
              </a:rPr>
              <a:t>Outline</a:t>
            </a:r>
            <a:endParaRPr lang="en-US" dirty="0">
              <a:solidFill>
                <a:srgbClr val="608ECA"/>
              </a:solidFill>
            </a:endParaRPr>
          </a:p>
        </p:txBody>
      </p:sp>
      <p:sp>
        <p:nvSpPr>
          <p:cNvPr id="8" name="TextBox 7">
            <a:extLst>
              <a:ext uri="{FF2B5EF4-FFF2-40B4-BE49-F238E27FC236}">
                <a16:creationId xmlns:a16="http://schemas.microsoft.com/office/drawing/2014/main" id="{F8EB5E02-4441-4DB3-5045-8902D615429B}"/>
              </a:ext>
            </a:extLst>
          </p:cNvPr>
          <p:cNvSpPr txBox="1"/>
          <p:nvPr/>
        </p:nvSpPr>
        <p:spPr>
          <a:xfrm>
            <a:off x="5681550" y="1864660"/>
            <a:ext cx="4715209" cy="3077766"/>
          </a:xfrm>
          <a:prstGeom prst="rect">
            <a:avLst/>
          </a:prstGeom>
          <a:noFill/>
        </p:spPr>
        <p:txBody>
          <a:bodyPr wrap="square" lIns="91440" tIns="45720" rIns="91440" bIns="45720" anchor="t">
            <a:spAutoFit/>
          </a:bodyPr>
          <a:lstStyle/>
          <a:p>
            <a:pPr marL="342900" indent="-342900" algn="l" rtl="0" fontAlgn="base">
              <a:spcBef>
                <a:spcPts val="600"/>
              </a:spcBef>
              <a:spcAft>
                <a:spcPts val="600"/>
              </a:spcAft>
              <a:buClr>
                <a:srgbClr val="608ECA"/>
              </a:buClr>
              <a:buFont typeface="Calibri" panose="020F0502020204030204" pitchFamily="34" charset="0"/>
              <a:buChar char="●"/>
            </a:pPr>
            <a:r>
              <a:rPr lang="en-US" sz="2400" i="0" u="none" strike="noStrike" dirty="0">
                <a:effectLst/>
              </a:rPr>
              <a:t>UN Comtrad</a:t>
            </a:r>
            <a:r>
              <a:rPr lang="en-US" sz="2400" dirty="0"/>
              <a:t>e (+)</a:t>
            </a:r>
          </a:p>
          <a:p>
            <a:pPr marL="342900" indent="-342900" algn="l" rtl="0" fontAlgn="base">
              <a:spcBef>
                <a:spcPts val="600"/>
              </a:spcBef>
              <a:spcAft>
                <a:spcPts val="600"/>
              </a:spcAft>
              <a:buClr>
                <a:srgbClr val="608ECA"/>
              </a:buClr>
              <a:buFont typeface="Calibri" panose="020F0502020204030204" pitchFamily="34" charset="0"/>
              <a:buChar char="●"/>
            </a:pPr>
            <a:r>
              <a:rPr lang="en-US" sz="2400" i="0" dirty="0">
                <a:effectLst/>
              </a:rPr>
              <a:t>Data Processing System: </a:t>
            </a:r>
            <a:r>
              <a:rPr lang="en-US" sz="2400" i="0" dirty="0" err="1">
                <a:effectLst/>
              </a:rPr>
              <a:t>CoprA</a:t>
            </a:r>
            <a:r>
              <a:rPr lang="en-US" sz="2400" i="0" dirty="0">
                <a:effectLst/>
              </a:rPr>
              <a:t>+</a:t>
            </a:r>
          </a:p>
          <a:p>
            <a:pPr marL="800100" lvl="1" indent="-342900" fontAlgn="base">
              <a:spcBef>
                <a:spcPts val="600"/>
              </a:spcBef>
              <a:spcAft>
                <a:spcPts val="600"/>
              </a:spcAft>
              <a:buClr>
                <a:srgbClr val="608ECA"/>
              </a:buClr>
              <a:buFont typeface="Courier New" panose="02070309020205020404" pitchFamily="49" charset="0"/>
              <a:buChar char="o"/>
            </a:pPr>
            <a:r>
              <a:rPr lang="en-US" sz="2400" i="0" dirty="0">
                <a:effectLst/>
              </a:rPr>
              <a:t>Form </a:t>
            </a:r>
            <a:r>
              <a:rPr lang="en-US" sz="2400" dirty="0"/>
              <a:t>of </a:t>
            </a:r>
            <a:r>
              <a:rPr lang="en-US" sz="2400" i="0" dirty="0">
                <a:effectLst/>
              </a:rPr>
              <a:t>Data</a:t>
            </a:r>
          </a:p>
          <a:p>
            <a:pPr marL="800100" lvl="1" indent="-342900" fontAlgn="base">
              <a:spcBef>
                <a:spcPts val="600"/>
              </a:spcBef>
              <a:spcAft>
                <a:spcPts val="600"/>
              </a:spcAft>
              <a:buClr>
                <a:srgbClr val="608ECA"/>
              </a:buClr>
              <a:buFont typeface="Courier New" panose="02070309020205020404" pitchFamily="49" charset="0"/>
              <a:buChar char="o"/>
            </a:pPr>
            <a:r>
              <a:rPr lang="en-US" sz="2400" dirty="0"/>
              <a:t>Data Processing</a:t>
            </a:r>
          </a:p>
          <a:p>
            <a:pPr marL="800100" lvl="1" indent="-342900" fontAlgn="base">
              <a:spcBef>
                <a:spcPts val="600"/>
              </a:spcBef>
              <a:spcAft>
                <a:spcPts val="600"/>
              </a:spcAft>
              <a:buClr>
                <a:srgbClr val="608ECA"/>
              </a:buClr>
              <a:buFont typeface="Courier New" panose="02070309020205020404" pitchFamily="49" charset="0"/>
              <a:buChar char="o"/>
            </a:pPr>
            <a:r>
              <a:rPr lang="en-US" sz="2400" i="0" dirty="0">
                <a:effectLst/>
              </a:rPr>
              <a:t>Data Review</a:t>
            </a:r>
          </a:p>
          <a:p>
            <a:pPr marL="342900" indent="-342900" fontAlgn="base">
              <a:spcBef>
                <a:spcPts val="600"/>
              </a:spcBef>
              <a:spcAft>
                <a:spcPts val="600"/>
              </a:spcAft>
              <a:buClr>
                <a:srgbClr val="608ECA"/>
              </a:buClr>
              <a:buFont typeface="Calibri" panose="020F0502020204030204" pitchFamily="34" charset="0"/>
              <a:buChar char="●"/>
            </a:pPr>
            <a:r>
              <a:rPr lang="en-US" sz="2400" dirty="0"/>
              <a:t>Data D</a:t>
            </a:r>
            <a:r>
              <a:rPr lang="en-US" sz="2400" i="0" u="none" strike="noStrike" dirty="0">
                <a:effectLst/>
              </a:rPr>
              <a:t>issemination</a:t>
            </a:r>
            <a:r>
              <a:rPr lang="en-US" sz="2400" dirty="0"/>
              <a:t> strategy</a:t>
            </a:r>
            <a:endParaRPr lang="en-US" sz="1200" i="0" dirty="0">
              <a:effectLst/>
              <a:cs typeface="Calibri"/>
            </a:endParaRPr>
          </a:p>
        </p:txBody>
      </p:sp>
      <p:sp>
        <p:nvSpPr>
          <p:cNvPr id="9" name="Rectangle 8">
            <a:extLst>
              <a:ext uri="{FF2B5EF4-FFF2-40B4-BE49-F238E27FC236}">
                <a16:creationId xmlns:a16="http://schemas.microsoft.com/office/drawing/2014/main" id="{C58EA7D6-455B-CA75-C613-89D018A0D9FB}"/>
              </a:ext>
            </a:extLst>
          </p:cNvPr>
          <p:cNvSpPr/>
          <p:nvPr/>
        </p:nvSpPr>
        <p:spPr>
          <a:xfrm>
            <a:off x="0" y="0"/>
            <a:ext cx="5143500" cy="6858000"/>
          </a:xfrm>
          <a:prstGeom prst="rect">
            <a:avLst/>
          </a:prstGeom>
          <a:solidFill>
            <a:srgbClr val="608ECA">
              <a:alpha val="73000"/>
            </a:srgbClr>
          </a:solidFill>
          <a:ln>
            <a:solidFill>
              <a:srgbClr val="608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ue sign with white text&#10;&#10;Description automatically generated">
            <a:extLst>
              <a:ext uri="{FF2B5EF4-FFF2-40B4-BE49-F238E27FC236}">
                <a16:creationId xmlns:a16="http://schemas.microsoft.com/office/drawing/2014/main" id="{A94BCA67-42F1-C7C4-25C0-6C9EFF794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052" y="255302"/>
            <a:ext cx="3982948" cy="497869"/>
          </a:xfrm>
          <a:prstGeom prst="rect">
            <a:avLst/>
          </a:prstGeom>
        </p:spPr>
      </p:pic>
      <p:sp>
        <p:nvSpPr>
          <p:cNvPr id="12" name="Rectangle 11">
            <a:extLst>
              <a:ext uri="{FF2B5EF4-FFF2-40B4-BE49-F238E27FC236}">
                <a16:creationId xmlns:a16="http://schemas.microsoft.com/office/drawing/2014/main" id="{E63A1988-664B-4570-52E6-6E597457B9C5}"/>
              </a:ext>
            </a:extLst>
          </p:cNvPr>
          <p:cNvSpPr/>
          <p:nvPr/>
        </p:nvSpPr>
        <p:spPr>
          <a:xfrm>
            <a:off x="5753783" y="1148330"/>
            <a:ext cx="174720" cy="425911"/>
          </a:xfrm>
          <a:prstGeom prst="rect">
            <a:avLst/>
          </a:prstGeom>
          <a:solidFill>
            <a:srgbClr val="608ECA"/>
          </a:solidFill>
          <a:ln>
            <a:solidFill>
              <a:srgbClr val="608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066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A832D3-6956-D33A-1F73-E46AFECC37A7}"/>
              </a:ext>
            </a:extLst>
          </p:cNvPr>
          <p:cNvSpPr>
            <a:spLocks noGrp="1"/>
          </p:cNvSpPr>
          <p:nvPr>
            <p:ph type="sldNum" sz="quarter" idx="12"/>
          </p:nvPr>
        </p:nvSpPr>
        <p:spPr/>
        <p:txBody>
          <a:bodyPr/>
          <a:lstStyle/>
          <a:p>
            <a:fld id="{79BCE842-1BF6-4DC9-9193-970915873267}" type="slidenum">
              <a:rPr lang="en-US" smtClean="0"/>
              <a:t>20</a:t>
            </a:fld>
            <a:endParaRPr lang="en-US"/>
          </a:p>
        </p:txBody>
      </p:sp>
      <p:pic>
        <p:nvPicPr>
          <p:cNvPr id="3" name="Picture 2">
            <a:extLst>
              <a:ext uri="{FF2B5EF4-FFF2-40B4-BE49-F238E27FC236}">
                <a16:creationId xmlns:a16="http://schemas.microsoft.com/office/drawing/2014/main" id="{275496FD-40F7-0A49-B3AE-B43170F08DAB}"/>
              </a:ext>
            </a:extLst>
          </p:cNvPr>
          <p:cNvPicPr>
            <a:picLocks noChangeAspect="1"/>
          </p:cNvPicPr>
          <p:nvPr/>
        </p:nvPicPr>
        <p:blipFill>
          <a:blip r:embed="rId3"/>
          <a:stretch>
            <a:fillRect/>
          </a:stretch>
        </p:blipFill>
        <p:spPr>
          <a:xfrm>
            <a:off x="5162164" y="630936"/>
            <a:ext cx="6573784" cy="5495544"/>
          </a:xfrm>
          <a:prstGeom prst="rect">
            <a:avLst/>
          </a:prstGeom>
        </p:spPr>
      </p:pic>
      <p:sp>
        <p:nvSpPr>
          <p:cNvPr id="4" name="Content Placeholder 5">
            <a:extLst>
              <a:ext uri="{FF2B5EF4-FFF2-40B4-BE49-F238E27FC236}">
                <a16:creationId xmlns:a16="http://schemas.microsoft.com/office/drawing/2014/main" id="{48A0ABA2-2D6C-A822-FCD4-1A7F86D34D5F}"/>
              </a:ext>
            </a:extLst>
          </p:cNvPr>
          <p:cNvSpPr txBox="1">
            <a:spLocks/>
          </p:cNvSpPr>
          <p:nvPr/>
        </p:nvSpPr>
        <p:spPr bwMode="auto">
          <a:xfrm>
            <a:off x="468752" y="2728843"/>
            <a:ext cx="4314781" cy="230536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608ECA"/>
              </a:buClr>
              <a:buFont typeface="Calibri" panose="020F0502020204030204" pitchFamily="34" charset="0"/>
              <a:buChar char="●"/>
            </a:pPr>
            <a:r>
              <a:rPr lang="en-US" sz="2400" dirty="0">
                <a:solidFill>
                  <a:srgbClr val="000000"/>
                </a:solidFill>
              </a:rPr>
              <a:t>UNSD maintains matrix of correlations and conversions</a:t>
            </a:r>
          </a:p>
          <a:p>
            <a:pPr>
              <a:buClr>
                <a:srgbClr val="608ECA"/>
              </a:buClr>
              <a:buFont typeface="Calibri" panose="020F0502020204030204" pitchFamily="34" charset="0"/>
              <a:buChar char="●"/>
            </a:pPr>
            <a:r>
              <a:rPr lang="en-US" sz="2400" dirty="0">
                <a:solidFill>
                  <a:srgbClr val="000000"/>
                </a:solidFill>
                <a:hlinkClick r:id="rId4">
                  <a:extLst>
                    <a:ext uri="{A12FA001-AC4F-418D-AE19-62706E023703}">
                      <ahyp:hlinkClr xmlns:ahyp="http://schemas.microsoft.com/office/drawing/2018/hyperlinkcolor" val="tx"/>
                    </a:ext>
                  </a:extLst>
                </a:hlinkClick>
              </a:rPr>
              <a:t>Link: </a:t>
            </a:r>
            <a:r>
              <a:rPr lang="en-US" sz="2400" dirty="0">
                <a:hlinkClick r:id="rId4"/>
              </a:rPr>
              <a:t>https://unstats.un.org/unsd/classifications/Econ</a:t>
            </a:r>
            <a:r>
              <a:rPr lang="en-US" sz="2400" dirty="0"/>
              <a:t> </a:t>
            </a:r>
          </a:p>
        </p:txBody>
      </p:sp>
      <p:sp>
        <p:nvSpPr>
          <p:cNvPr id="5" name="Title 1">
            <a:extLst>
              <a:ext uri="{FF2B5EF4-FFF2-40B4-BE49-F238E27FC236}">
                <a16:creationId xmlns:a16="http://schemas.microsoft.com/office/drawing/2014/main" id="{9A02FD2A-91C7-ED6A-4546-E7AF640241FA}"/>
              </a:ext>
            </a:extLst>
          </p:cNvPr>
          <p:cNvSpPr txBox="1">
            <a:spLocks/>
          </p:cNvSpPr>
          <p:nvPr/>
        </p:nvSpPr>
        <p:spPr>
          <a:xfrm>
            <a:off x="793020" y="643636"/>
            <a:ext cx="4549253" cy="533401"/>
          </a:xfrm>
          <a:prstGeom prst="rect">
            <a:avLst/>
          </a:prstGeom>
        </p:spPr>
        <p:txBody>
          <a:bodyPr lIns="91440" tIns="45720" rIns="91440" bIns="45720" anchor="t"/>
          <a:lstStyle>
            <a:lvl1pPr algn="l" defTabSz="914400" rtl="0" eaLnBrk="1" latinLnBrk="0" hangingPunct="1">
              <a:lnSpc>
                <a:spcPct val="90000"/>
              </a:lnSpc>
              <a:spcBef>
                <a:spcPct val="0"/>
              </a:spcBef>
              <a:buNone/>
              <a:defRPr sz="3800" b="1" kern="1200">
                <a:solidFill>
                  <a:schemeClr val="tx1"/>
                </a:solidFill>
                <a:latin typeface="+mn-lt"/>
                <a:ea typeface="+mj-ea"/>
                <a:cs typeface="+mj-cs"/>
              </a:defRPr>
            </a:lvl1pPr>
          </a:lstStyle>
          <a:p>
            <a:r>
              <a:rPr lang="en-US" sz="3600" dirty="0"/>
              <a:t>Data Processing:</a:t>
            </a:r>
            <a:endParaRPr lang="en-US" sz="3600" b="0" dirty="0"/>
          </a:p>
          <a:p>
            <a:r>
              <a:rPr lang="en-US" sz="3600" dirty="0"/>
              <a:t>Conversions to other Classifications</a:t>
            </a:r>
            <a:endParaRPr lang="en-US">
              <a:cs typeface="Calibri"/>
            </a:endParaRPr>
          </a:p>
        </p:txBody>
      </p:sp>
      <p:sp>
        <p:nvSpPr>
          <p:cNvPr id="6" name="Rectangle 5">
            <a:extLst>
              <a:ext uri="{FF2B5EF4-FFF2-40B4-BE49-F238E27FC236}">
                <a16:creationId xmlns:a16="http://schemas.microsoft.com/office/drawing/2014/main" id="{7C648C45-6B50-5E10-011D-670BA0B02185}"/>
              </a:ext>
            </a:extLst>
          </p:cNvPr>
          <p:cNvSpPr/>
          <p:nvPr/>
        </p:nvSpPr>
        <p:spPr>
          <a:xfrm>
            <a:off x="505698" y="778736"/>
            <a:ext cx="200627" cy="1309220"/>
          </a:xfrm>
          <a:prstGeom prst="rect">
            <a:avLst/>
          </a:prstGeom>
          <a:solidFill>
            <a:srgbClr val="608ECA"/>
          </a:solidFill>
          <a:ln>
            <a:solidFill>
              <a:srgbClr val="608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66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DB13-DDD8-2033-B3C6-3629277929A2}"/>
              </a:ext>
            </a:extLst>
          </p:cNvPr>
          <p:cNvSpPr>
            <a:spLocks noGrp="1"/>
          </p:cNvSpPr>
          <p:nvPr>
            <p:ph type="title"/>
          </p:nvPr>
        </p:nvSpPr>
        <p:spPr/>
        <p:txBody>
          <a:bodyPr/>
          <a:lstStyle/>
          <a:p>
            <a:r>
              <a:rPr lang="en-US" sz="3600" dirty="0"/>
              <a:t>Data Review</a:t>
            </a:r>
            <a:endParaRPr lang="en-US" dirty="0"/>
          </a:p>
        </p:txBody>
      </p:sp>
      <p:sp>
        <p:nvSpPr>
          <p:cNvPr id="3" name="Slide Number Placeholder 2">
            <a:extLst>
              <a:ext uri="{FF2B5EF4-FFF2-40B4-BE49-F238E27FC236}">
                <a16:creationId xmlns:a16="http://schemas.microsoft.com/office/drawing/2014/main" id="{540195AD-2596-EBFB-68B4-9F99E272F917}"/>
              </a:ext>
            </a:extLst>
          </p:cNvPr>
          <p:cNvSpPr>
            <a:spLocks noGrp="1"/>
          </p:cNvSpPr>
          <p:nvPr>
            <p:ph type="sldNum" sz="quarter" idx="12"/>
          </p:nvPr>
        </p:nvSpPr>
        <p:spPr/>
        <p:txBody>
          <a:bodyPr/>
          <a:lstStyle/>
          <a:p>
            <a:fld id="{79BCE842-1BF6-4DC9-9193-970915873267}" type="slidenum">
              <a:rPr lang="en-US" smtClean="0"/>
              <a:pPr/>
              <a:t>21</a:t>
            </a:fld>
            <a:endParaRPr lang="en-US" dirty="0"/>
          </a:p>
        </p:txBody>
      </p:sp>
      <p:sp>
        <p:nvSpPr>
          <p:cNvPr id="4" name="TextBox 3">
            <a:extLst>
              <a:ext uri="{FF2B5EF4-FFF2-40B4-BE49-F238E27FC236}">
                <a16:creationId xmlns:a16="http://schemas.microsoft.com/office/drawing/2014/main" id="{D3612F83-A6A6-8F67-A2FF-2B07750A3F0D}"/>
              </a:ext>
            </a:extLst>
          </p:cNvPr>
          <p:cNvSpPr txBox="1"/>
          <p:nvPr/>
        </p:nvSpPr>
        <p:spPr>
          <a:xfrm>
            <a:off x="612911" y="1303802"/>
            <a:ext cx="9913840" cy="2693045"/>
          </a:xfrm>
          <a:prstGeom prst="rect">
            <a:avLst/>
          </a:prstGeom>
          <a:noFill/>
        </p:spPr>
        <p:txBody>
          <a:bodyPr wrap="square">
            <a:spAutoFit/>
          </a:bodyPr>
          <a:lstStyle/>
          <a:p>
            <a:pPr marL="342900" indent="-342900" algn="l" rtl="0" fontAlgn="base">
              <a:spcBef>
                <a:spcPts val="600"/>
              </a:spcBef>
              <a:buClr>
                <a:srgbClr val="608ECA"/>
              </a:buClr>
              <a:buFont typeface="Calibri" panose="020F0502020204030204" pitchFamily="34" charset="0"/>
              <a:buChar char="●"/>
            </a:pPr>
            <a:r>
              <a:rPr lang="en-US" sz="2400" i="0" dirty="0">
                <a:solidFill>
                  <a:srgbClr val="000000"/>
                </a:solidFill>
                <a:effectLst/>
              </a:rPr>
              <a:t>Review </a:t>
            </a:r>
            <a:r>
              <a:rPr lang="en-US" sz="2400" dirty="0">
                <a:solidFill>
                  <a:srgbClr val="000000"/>
                </a:solidFill>
              </a:rPr>
              <a:t>p</a:t>
            </a:r>
            <a:r>
              <a:rPr lang="en-US" sz="2400" i="0" dirty="0">
                <a:solidFill>
                  <a:srgbClr val="000000"/>
                </a:solidFill>
                <a:effectLst/>
              </a:rPr>
              <a:t>erson: </a:t>
            </a: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Reviews by an editor and admin</a:t>
            </a:r>
          </a:p>
          <a:p>
            <a:pPr marL="342900" indent="-342900" fontAlgn="base">
              <a:spcBef>
                <a:spcPts val="600"/>
              </a:spcBef>
              <a:buClr>
                <a:srgbClr val="608ECA"/>
              </a:buClr>
              <a:buFont typeface="Calibri" panose="020F0502020204030204" pitchFamily="34" charset="0"/>
              <a:buChar char="●"/>
            </a:pPr>
            <a:r>
              <a:rPr lang="en-US" sz="2400" dirty="0">
                <a:solidFill>
                  <a:srgbClr val="000000"/>
                </a:solidFill>
              </a:rPr>
              <a:t>Review elements:</a:t>
            </a:r>
            <a:endParaRPr lang="en-US" sz="2400" i="0" dirty="0">
              <a:solidFill>
                <a:srgbClr val="000000"/>
              </a:solidFill>
              <a:effectLst/>
            </a:endParaRP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Check overall totals against official sources, time series, trends</a:t>
            </a: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Verify the mapping of partners, commodities and quantity units</a:t>
            </a:r>
          </a:p>
          <a:p>
            <a:pPr marL="800100" lvl="1" indent="-342900" fontAlgn="base">
              <a:spcBef>
                <a:spcPts val="600"/>
              </a:spcBef>
              <a:buClr>
                <a:srgbClr val="608ECA"/>
              </a:buClr>
              <a:buFont typeface="Courier New" panose="02070309020205020404" pitchFamily="49" charset="0"/>
              <a:buChar char="o"/>
            </a:pPr>
            <a:r>
              <a:rPr lang="en-US" sz="2400" i="0" dirty="0">
                <a:solidFill>
                  <a:srgbClr val="000000"/>
                </a:solidFill>
                <a:effectLst/>
              </a:rPr>
              <a:t>Check value of non-standard commodity codes or unknown partners</a:t>
            </a:r>
          </a:p>
        </p:txBody>
      </p:sp>
    </p:spTree>
    <p:extLst>
      <p:ext uri="{BB962C8B-B14F-4D97-AF65-F5344CB8AC3E}">
        <p14:creationId xmlns:p14="http://schemas.microsoft.com/office/powerpoint/2010/main" val="296045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EFB6-BDAA-604F-CEC2-FDED9C948F33}"/>
              </a:ext>
            </a:extLst>
          </p:cNvPr>
          <p:cNvSpPr>
            <a:spLocks noGrp="1"/>
          </p:cNvSpPr>
          <p:nvPr>
            <p:ph type="title"/>
          </p:nvPr>
        </p:nvSpPr>
        <p:spPr/>
        <p:txBody>
          <a:bodyPr/>
          <a:lstStyle/>
          <a:p>
            <a:r>
              <a:rPr lang="en-US" dirty="0"/>
              <a:t>Data Review: </a:t>
            </a:r>
            <a:r>
              <a:rPr lang="en-US" sz="3600" dirty="0" err="1"/>
              <a:t>CoprA</a:t>
            </a:r>
            <a:r>
              <a:rPr lang="en-US" sz="3600" dirty="0"/>
              <a:t>+ Reports</a:t>
            </a:r>
            <a:endParaRPr lang="en-US" b="0" dirty="0">
              <a:cs typeface="Calibri" panose="020F0502020204030204"/>
            </a:endParaRPr>
          </a:p>
        </p:txBody>
      </p:sp>
      <p:sp>
        <p:nvSpPr>
          <p:cNvPr id="3" name="Slide Number Placeholder 2">
            <a:extLst>
              <a:ext uri="{FF2B5EF4-FFF2-40B4-BE49-F238E27FC236}">
                <a16:creationId xmlns:a16="http://schemas.microsoft.com/office/drawing/2014/main" id="{D3887E18-1DDD-8DAE-A486-E2BC62C19076}"/>
              </a:ext>
            </a:extLst>
          </p:cNvPr>
          <p:cNvSpPr>
            <a:spLocks noGrp="1"/>
          </p:cNvSpPr>
          <p:nvPr>
            <p:ph type="sldNum" sz="quarter" idx="12"/>
          </p:nvPr>
        </p:nvSpPr>
        <p:spPr/>
        <p:txBody>
          <a:bodyPr/>
          <a:lstStyle/>
          <a:p>
            <a:fld id="{79BCE842-1BF6-4DC9-9193-970915873267}" type="slidenum">
              <a:rPr lang="en-US" smtClean="0"/>
              <a:pPr/>
              <a:t>22</a:t>
            </a:fld>
            <a:endParaRPr lang="en-US" dirty="0"/>
          </a:p>
        </p:txBody>
      </p:sp>
      <p:pic>
        <p:nvPicPr>
          <p:cNvPr id="5" name="Picture 4">
            <a:extLst>
              <a:ext uri="{FF2B5EF4-FFF2-40B4-BE49-F238E27FC236}">
                <a16:creationId xmlns:a16="http://schemas.microsoft.com/office/drawing/2014/main" id="{82A13C6A-ECE5-D3C9-3DE2-5B83F9AD6265}"/>
              </a:ext>
            </a:extLst>
          </p:cNvPr>
          <p:cNvPicPr>
            <a:picLocks noChangeAspect="1"/>
          </p:cNvPicPr>
          <p:nvPr/>
        </p:nvPicPr>
        <p:blipFill>
          <a:blip r:embed="rId3"/>
          <a:stretch>
            <a:fillRect/>
          </a:stretch>
        </p:blipFill>
        <p:spPr>
          <a:xfrm>
            <a:off x="332510" y="2003268"/>
            <a:ext cx="11281760" cy="3183708"/>
          </a:xfrm>
          <a:prstGeom prst="rect">
            <a:avLst/>
          </a:prstGeom>
        </p:spPr>
      </p:pic>
      <p:sp>
        <p:nvSpPr>
          <p:cNvPr id="8" name="TextBox 7">
            <a:extLst>
              <a:ext uri="{FF2B5EF4-FFF2-40B4-BE49-F238E27FC236}">
                <a16:creationId xmlns:a16="http://schemas.microsoft.com/office/drawing/2014/main" id="{6E87DA92-67D5-27A1-18F5-EB2F23256D90}"/>
              </a:ext>
            </a:extLst>
          </p:cNvPr>
          <p:cNvSpPr txBox="1"/>
          <p:nvPr/>
        </p:nvSpPr>
        <p:spPr>
          <a:xfrm>
            <a:off x="577730" y="1270191"/>
            <a:ext cx="6094140" cy="430887"/>
          </a:xfrm>
          <a:prstGeom prst="rect">
            <a:avLst/>
          </a:prstGeom>
          <a:noFill/>
        </p:spPr>
        <p:txBody>
          <a:bodyPr wrap="square">
            <a:spAutoFit/>
          </a:bodyPr>
          <a:lstStyle/>
          <a:p>
            <a:pPr marL="342900" indent="-342900" fontAlgn="base">
              <a:spcBef>
                <a:spcPts val="600"/>
              </a:spcBef>
              <a:buClr>
                <a:srgbClr val="608ECA"/>
              </a:buClr>
              <a:buFont typeface="Calibri" panose="020F0502020204030204" pitchFamily="34" charset="0"/>
              <a:buChar char="●"/>
            </a:pPr>
            <a:r>
              <a:rPr lang="en-US" altLang="zh-CN" sz="2200" i="0" dirty="0">
                <a:solidFill>
                  <a:srgbClr val="000000"/>
                </a:solidFill>
                <a:effectLst/>
              </a:rPr>
              <a:t>Total Import/Export </a:t>
            </a:r>
            <a:r>
              <a:rPr lang="en-US" sz="2200" i="0" dirty="0">
                <a:solidFill>
                  <a:srgbClr val="000000"/>
                </a:solidFill>
                <a:effectLst/>
              </a:rPr>
              <a:t>Time Series </a:t>
            </a:r>
          </a:p>
        </p:txBody>
      </p:sp>
      <p:sp>
        <p:nvSpPr>
          <p:cNvPr id="4" name="TextBox 3">
            <a:extLst>
              <a:ext uri="{FF2B5EF4-FFF2-40B4-BE49-F238E27FC236}">
                <a16:creationId xmlns:a16="http://schemas.microsoft.com/office/drawing/2014/main" id="{BDD400AF-7759-9E8F-85C7-CD147ECFDAAC}"/>
              </a:ext>
            </a:extLst>
          </p:cNvPr>
          <p:cNvSpPr txBox="1"/>
          <p:nvPr/>
        </p:nvSpPr>
        <p:spPr>
          <a:xfrm>
            <a:off x="6915150" y="5410200"/>
            <a:ext cx="40767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*other official sources like the </a:t>
            </a:r>
            <a:r>
              <a:rPr lang="en-US" sz="1200" dirty="0" err="1">
                <a:cs typeface="Calibri"/>
              </a:rPr>
              <a:t>Ttrade</a:t>
            </a:r>
            <a:r>
              <a:rPr lang="en-US" sz="1200" dirty="0">
                <a:cs typeface="Calibri"/>
              </a:rPr>
              <a:t> data from IFS</a:t>
            </a:r>
            <a:endParaRPr lang="en-US" dirty="0"/>
          </a:p>
        </p:txBody>
      </p:sp>
    </p:spTree>
    <p:extLst>
      <p:ext uri="{BB962C8B-B14F-4D97-AF65-F5344CB8AC3E}">
        <p14:creationId xmlns:p14="http://schemas.microsoft.com/office/powerpoint/2010/main" val="1581115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EFB6-BDAA-604F-CEC2-FDED9C948F33}"/>
              </a:ext>
            </a:extLst>
          </p:cNvPr>
          <p:cNvSpPr>
            <a:spLocks noGrp="1"/>
          </p:cNvSpPr>
          <p:nvPr>
            <p:ph type="title"/>
          </p:nvPr>
        </p:nvSpPr>
        <p:spPr/>
        <p:txBody>
          <a:bodyPr/>
          <a:lstStyle/>
          <a:p>
            <a:r>
              <a:rPr lang="en-US" dirty="0"/>
              <a:t>Data Review: </a:t>
            </a:r>
            <a:r>
              <a:rPr lang="en-US" sz="3600" dirty="0" err="1"/>
              <a:t>CoprA</a:t>
            </a:r>
            <a:r>
              <a:rPr lang="en-US" sz="3600" dirty="0"/>
              <a:t>+ Reports</a:t>
            </a:r>
            <a:endParaRPr lang="en-US" b="0" dirty="0">
              <a:cs typeface="Calibri" panose="020F0502020204030204"/>
            </a:endParaRPr>
          </a:p>
        </p:txBody>
      </p:sp>
      <p:sp>
        <p:nvSpPr>
          <p:cNvPr id="3" name="Slide Number Placeholder 2">
            <a:extLst>
              <a:ext uri="{FF2B5EF4-FFF2-40B4-BE49-F238E27FC236}">
                <a16:creationId xmlns:a16="http://schemas.microsoft.com/office/drawing/2014/main" id="{D3887E18-1DDD-8DAE-A486-E2BC62C19076}"/>
              </a:ext>
            </a:extLst>
          </p:cNvPr>
          <p:cNvSpPr>
            <a:spLocks noGrp="1"/>
          </p:cNvSpPr>
          <p:nvPr>
            <p:ph type="sldNum" sz="quarter" idx="12"/>
          </p:nvPr>
        </p:nvSpPr>
        <p:spPr/>
        <p:txBody>
          <a:bodyPr/>
          <a:lstStyle/>
          <a:p>
            <a:fld id="{79BCE842-1BF6-4DC9-9193-970915873267}" type="slidenum">
              <a:rPr lang="en-US" smtClean="0"/>
              <a:pPr/>
              <a:t>23</a:t>
            </a:fld>
            <a:endParaRPr lang="en-US" dirty="0"/>
          </a:p>
        </p:txBody>
      </p:sp>
      <p:sp>
        <p:nvSpPr>
          <p:cNvPr id="8" name="TextBox 7">
            <a:extLst>
              <a:ext uri="{FF2B5EF4-FFF2-40B4-BE49-F238E27FC236}">
                <a16:creationId xmlns:a16="http://schemas.microsoft.com/office/drawing/2014/main" id="{6E87DA92-67D5-27A1-18F5-EB2F23256D90}"/>
              </a:ext>
            </a:extLst>
          </p:cNvPr>
          <p:cNvSpPr txBox="1"/>
          <p:nvPr/>
        </p:nvSpPr>
        <p:spPr>
          <a:xfrm>
            <a:off x="590629" y="1076679"/>
            <a:ext cx="10905625" cy="430887"/>
          </a:xfrm>
          <a:prstGeom prst="rect">
            <a:avLst/>
          </a:prstGeom>
          <a:noFill/>
        </p:spPr>
        <p:txBody>
          <a:bodyPr wrap="square" lIns="91440" tIns="45720" rIns="91440" bIns="45720" anchor="t">
            <a:spAutoFit/>
          </a:bodyPr>
          <a:lstStyle/>
          <a:p>
            <a:pPr marL="342900" indent="-342900" fontAlgn="base">
              <a:spcBef>
                <a:spcPts val="600"/>
              </a:spcBef>
              <a:buClr>
                <a:srgbClr val="608ECA"/>
              </a:buClr>
              <a:buFont typeface="Calibri" panose="020F0502020204030204" pitchFamily="34" charset="0"/>
              <a:buChar char="●"/>
            </a:pPr>
            <a:r>
              <a:rPr lang="en-US" altLang="zh-CN" sz="2200" dirty="0">
                <a:solidFill>
                  <a:srgbClr val="000000"/>
                </a:solidFill>
                <a:ea typeface="等线"/>
              </a:rPr>
              <a:t>Review code mapping (including partner code, commodity code, customer procedure code)</a:t>
            </a:r>
            <a:endParaRPr lang="en-US" altLang="zh-CN" sz="2200" i="0" dirty="0">
              <a:solidFill>
                <a:srgbClr val="000000"/>
              </a:solidFill>
              <a:effectLst/>
              <a:ea typeface="等线"/>
              <a:cs typeface="Calibri"/>
            </a:endParaRPr>
          </a:p>
        </p:txBody>
      </p:sp>
      <p:pic>
        <p:nvPicPr>
          <p:cNvPr id="6" name="Picture 5">
            <a:extLst>
              <a:ext uri="{FF2B5EF4-FFF2-40B4-BE49-F238E27FC236}">
                <a16:creationId xmlns:a16="http://schemas.microsoft.com/office/drawing/2014/main" id="{ECA55B12-F7D4-5CB4-9F43-44EA9E1A7613}"/>
              </a:ext>
            </a:extLst>
          </p:cNvPr>
          <p:cNvPicPr>
            <a:picLocks noChangeAspect="1"/>
          </p:cNvPicPr>
          <p:nvPr/>
        </p:nvPicPr>
        <p:blipFill>
          <a:blip r:embed="rId3"/>
          <a:stretch>
            <a:fillRect/>
          </a:stretch>
        </p:blipFill>
        <p:spPr>
          <a:xfrm>
            <a:off x="945944" y="1507566"/>
            <a:ext cx="8623787" cy="4438943"/>
          </a:xfrm>
          <a:prstGeom prst="rect">
            <a:avLst/>
          </a:prstGeom>
        </p:spPr>
      </p:pic>
      <p:sp>
        <p:nvSpPr>
          <p:cNvPr id="4" name="TextBox 3">
            <a:extLst>
              <a:ext uri="{FF2B5EF4-FFF2-40B4-BE49-F238E27FC236}">
                <a16:creationId xmlns:a16="http://schemas.microsoft.com/office/drawing/2014/main" id="{A687D8BA-BFC8-CDAE-5DDE-B18527550BF9}"/>
              </a:ext>
            </a:extLst>
          </p:cNvPr>
          <p:cNvSpPr txBox="1"/>
          <p:nvPr/>
        </p:nvSpPr>
        <p:spPr>
          <a:xfrm>
            <a:off x="901700" y="6057900"/>
            <a:ext cx="26098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*Detect non-standard codes</a:t>
            </a:r>
            <a:endParaRPr lang="en-US" dirty="0"/>
          </a:p>
        </p:txBody>
      </p:sp>
    </p:spTree>
    <p:extLst>
      <p:ext uri="{BB962C8B-B14F-4D97-AF65-F5344CB8AC3E}">
        <p14:creationId xmlns:p14="http://schemas.microsoft.com/office/powerpoint/2010/main" val="1352795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EFB6-BDAA-604F-CEC2-FDED9C948F33}"/>
              </a:ext>
            </a:extLst>
          </p:cNvPr>
          <p:cNvSpPr>
            <a:spLocks noGrp="1"/>
          </p:cNvSpPr>
          <p:nvPr>
            <p:ph type="title"/>
          </p:nvPr>
        </p:nvSpPr>
        <p:spPr/>
        <p:txBody>
          <a:bodyPr/>
          <a:lstStyle/>
          <a:p>
            <a:r>
              <a:rPr lang="en-US" dirty="0"/>
              <a:t>Data Review: </a:t>
            </a:r>
            <a:r>
              <a:rPr lang="en-US" sz="3600" dirty="0" err="1"/>
              <a:t>CoprA</a:t>
            </a:r>
            <a:r>
              <a:rPr lang="en-US" sz="3600" dirty="0"/>
              <a:t>+ Reports</a:t>
            </a:r>
            <a:endParaRPr lang="en-US" b="0" dirty="0">
              <a:cs typeface="Calibri" panose="020F0502020204030204"/>
            </a:endParaRPr>
          </a:p>
        </p:txBody>
      </p:sp>
      <p:sp>
        <p:nvSpPr>
          <p:cNvPr id="3" name="Slide Number Placeholder 2">
            <a:extLst>
              <a:ext uri="{FF2B5EF4-FFF2-40B4-BE49-F238E27FC236}">
                <a16:creationId xmlns:a16="http://schemas.microsoft.com/office/drawing/2014/main" id="{D3887E18-1DDD-8DAE-A486-E2BC62C19076}"/>
              </a:ext>
            </a:extLst>
          </p:cNvPr>
          <p:cNvSpPr>
            <a:spLocks noGrp="1"/>
          </p:cNvSpPr>
          <p:nvPr>
            <p:ph type="sldNum" sz="quarter" idx="12"/>
          </p:nvPr>
        </p:nvSpPr>
        <p:spPr/>
        <p:txBody>
          <a:bodyPr/>
          <a:lstStyle/>
          <a:p>
            <a:fld id="{79BCE842-1BF6-4DC9-9193-970915873267}" type="slidenum">
              <a:rPr lang="en-US" smtClean="0"/>
              <a:pPr/>
              <a:t>24</a:t>
            </a:fld>
            <a:endParaRPr lang="en-US" dirty="0"/>
          </a:p>
        </p:txBody>
      </p:sp>
      <p:pic>
        <p:nvPicPr>
          <p:cNvPr id="6" name="Picture 5">
            <a:extLst>
              <a:ext uri="{FF2B5EF4-FFF2-40B4-BE49-F238E27FC236}">
                <a16:creationId xmlns:a16="http://schemas.microsoft.com/office/drawing/2014/main" id="{E4F051B7-5263-D97F-B1A3-368E961DD46F}"/>
              </a:ext>
            </a:extLst>
          </p:cNvPr>
          <p:cNvPicPr>
            <a:picLocks noChangeAspect="1"/>
          </p:cNvPicPr>
          <p:nvPr/>
        </p:nvPicPr>
        <p:blipFill rotWithShape="1">
          <a:blip r:embed="rId3"/>
          <a:srcRect t="10359"/>
          <a:stretch/>
        </p:blipFill>
        <p:spPr>
          <a:xfrm>
            <a:off x="587511" y="1661544"/>
            <a:ext cx="7348046" cy="4550960"/>
          </a:xfrm>
          <a:prstGeom prst="rect">
            <a:avLst/>
          </a:prstGeom>
        </p:spPr>
      </p:pic>
      <p:sp>
        <p:nvSpPr>
          <p:cNvPr id="8" name="TextBox 7">
            <a:extLst>
              <a:ext uri="{FF2B5EF4-FFF2-40B4-BE49-F238E27FC236}">
                <a16:creationId xmlns:a16="http://schemas.microsoft.com/office/drawing/2014/main" id="{918F96AA-C1A3-226B-E4EF-55CBAB82A542}"/>
              </a:ext>
            </a:extLst>
          </p:cNvPr>
          <p:cNvSpPr txBox="1"/>
          <p:nvPr/>
        </p:nvSpPr>
        <p:spPr>
          <a:xfrm>
            <a:off x="601514" y="1092481"/>
            <a:ext cx="10513740" cy="430887"/>
          </a:xfrm>
          <a:prstGeom prst="rect">
            <a:avLst/>
          </a:prstGeom>
          <a:noFill/>
        </p:spPr>
        <p:txBody>
          <a:bodyPr wrap="square" lIns="91440" tIns="45720" rIns="91440" bIns="45720" anchor="t">
            <a:spAutoFit/>
          </a:bodyPr>
          <a:lstStyle/>
          <a:p>
            <a:pPr marL="342900" lvl="1" indent="-342900" fontAlgn="base">
              <a:spcBef>
                <a:spcPts val="600"/>
              </a:spcBef>
              <a:buClr>
                <a:srgbClr val="608ECA"/>
              </a:buClr>
              <a:buFont typeface="Calibri" panose="020F0502020204030204" pitchFamily="34" charset="0"/>
              <a:buChar char="●"/>
            </a:pPr>
            <a:r>
              <a:rPr lang="en-US" sz="2200" dirty="0">
                <a:solidFill>
                  <a:srgbClr val="000000"/>
                </a:solidFill>
              </a:rPr>
              <a:t>Top 10 Commodities of each reporter's import and export</a:t>
            </a:r>
            <a:endParaRPr lang="en-US" sz="2200" dirty="0">
              <a:solidFill>
                <a:srgbClr val="000000"/>
              </a:solidFill>
              <a:cs typeface="Calibri"/>
            </a:endParaRPr>
          </a:p>
        </p:txBody>
      </p:sp>
    </p:spTree>
    <p:extLst>
      <p:ext uri="{BB962C8B-B14F-4D97-AF65-F5344CB8AC3E}">
        <p14:creationId xmlns:p14="http://schemas.microsoft.com/office/powerpoint/2010/main" val="202826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EFB6-BDAA-604F-CEC2-FDED9C948F33}"/>
              </a:ext>
            </a:extLst>
          </p:cNvPr>
          <p:cNvSpPr>
            <a:spLocks noGrp="1"/>
          </p:cNvSpPr>
          <p:nvPr>
            <p:ph type="title"/>
          </p:nvPr>
        </p:nvSpPr>
        <p:spPr/>
        <p:txBody>
          <a:bodyPr/>
          <a:lstStyle/>
          <a:p>
            <a:r>
              <a:rPr lang="en-US" dirty="0"/>
              <a:t>Data Review: </a:t>
            </a:r>
            <a:r>
              <a:rPr lang="en-US" sz="3600" dirty="0" err="1"/>
              <a:t>CoprA</a:t>
            </a:r>
            <a:r>
              <a:rPr lang="en-US" sz="3600" dirty="0"/>
              <a:t>+ Reports</a:t>
            </a:r>
            <a:endParaRPr lang="en-US" b="0" dirty="0">
              <a:cs typeface="Calibri" panose="020F0502020204030204"/>
            </a:endParaRPr>
          </a:p>
        </p:txBody>
      </p:sp>
      <p:sp>
        <p:nvSpPr>
          <p:cNvPr id="3" name="Slide Number Placeholder 2">
            <a:extLst>
              <a:ext uri="{FF2B5EF4-FFF2-40B4-BE49-F238E27FC236}">
                <a16:creationId xmlns:a16="http://schemas.microsoft.com/office/drawing/2014/main" id="{D3887E18-1DDD-8DAE-A486-E2BC62C19076}"/>
              </a:ext>
            </a:extLst>
          </p:cNvPr>
          <p:cNvSpPr>
            <a:spLocks noGrp="1"/>
          </p:cNvSpPr>
          <p:nvPr>
            <p:ph type="sldNum" sz="quarter" idx="12"/>
          </p:nvPr>
        </p:nvSpPr>
        <p:spPr/>
        <p:txBody>
          <a:bodyPr/>
          <a:lstStyle/>
          <a:p>
            <a:fld id="{79BCE842-1BF6-4DC9-9193-970915873267}" type="slidenum">
              <a:rPr lang="en-US" smtClean="0"/>
              <a:pPr/>
              <a:t>25</a:t>
            </a:fld>
            <a:endParaRPr lang="en-US" dirty="0"/>
          </a:p>
        </p:txBody>
      </p:sp>
      <p:pic>
        <p:nvPicPr>
          <p:cNvPr id="4" name="Picture 3">
            <a:extLst>
              <a:ext uri="{FF2B5EF4-FFF2-40B4-BE49-F238E27FC236}">
                <a16:creationId xmlns:a16="http://schemas.microsoft.com/office/drawing/2014/main" id="{3A252505-52FC-9F68-08D9-0141D965CE01}"/>
              </a:ext>
            </a:extLst>
          </p:cNvPr>
          <p:cNvPicPr>
            <a:picLocks noChangeAspect="1"/>
          </p:cNvPicPr>
          <p:nvPr/>
        </p:nvPicPr>
        <p:blipFill>
          <a:blip r:embed="rId3"/>
          <a:stretch>
            <a:fillRect/>
          </a:stretch>
        </p:blipFill>
        <p:spPr>
          <a:xfrm>
            <a:off x="945944" y="1586055"/>
            <a:ext cx="8263473" cy="4553966"/>
          </a:xfrm>
          <a:prstGeom prst="rect">
            <a:avLst/>
          </a:prstGeom>
        </p:spPr>
      </p:pic>
      <p:sp>
        <p:nvSpPr>
          <p:cNvPr id="7" name="TextBox 6">
            <a:extLst>
              <a:ext uri="{FF2B5EF4-FFF2-40B4-BE49-F238E27FC236}">
                <a16:creationId xmlns:a16="http://schemas.microsoft.com/office/drawing/2014/main" id="{828A5EFC-19E8-F914-2BC2-77D25804AE25}"/>
              </a:ext>
            </a:extLst>
          </p:cNvPr>
          <p:cNvSpPr txBox="1"/>
          <p:nvPr/>
        </p:nvSpPr>
        <p:spPr>
          <a:xfrm>
            <a:off x="601514" y="1092481"/>
            <a:ext cx="9697312" cy="430887"/>
          </a:xfrm>
          <a:prstGeom prst="rect">
            <a:avLst/>
          </a:prstGeom>
          <a:noFill/>
        </p:spPr>
        <p:txBody>
          <a:bodyPr wrap="square" lIns="91440" tIns="45720" rIns="91440" bIns="45720" anchor="t">
            <a:spAutoFit/>
          </a:bodyPr>
          <a:lstStyle/>
          <a:p>
            <a:pPr marL="342900" lvl="1" indent="-342900" fontAlgn="base">
              <a:spcBef>
                <a:spcPts val="600"/>
              </a:spcBef>
              <a:buClr>
                <a:srgbClr val="608ECA"/>
              </a:buClr>
              <a:buFont typeface="Calibri" panose="020F0502020204030204" pitchFamily="34" charset="0"/>
              <a:buChar char="●"/>
            </a:pPr>
            <a:r>
              <a:rPr lang="en-US" sz="2200" dirty="0">
                <a:solidFill>
                  <a:srgbClr val="000000"/>
                </a:solidFill>
              </a:rPr>
              <a:t>Top 10 Partners of each reporter's import and export</a:t>
            </a:r>
          </a:p>
        </p:txBody>
      </p:sp>
    </p:spTree>
    <p:extLst>
      <p:ext uri="{BB962C8B-B14F-4D97-AF65-F5344CB8AC3E}">
        <p14:creationId xmlns:p14="http://schemas.microsoft.com/office/powerpoint/2010/main" val="3203514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5B959-B27C-7B0E-887D-D67C89361B63}"/>
              </a:ext>
            </a:extLst>
          </p:cNvPr>
          <p:cNvSpPr>
            <a:spLocks noGrp="1"/>
          </p:cNvSpPr>
          <p:nvPr>
            <p:ph type="title"/>
          </p:nvPr>
        </p:nvSpPr>
        <p:spPr/>
        <p:txBody>
          <a:bodyPr/>
          <a:lstStyle/>
          <a:p>
            <a:r>
              <a:rPr lang="en-US" sz="3600" dirty="0"/>
              <a:t>Data Release: </a:t>
            </a:r>
            <a:r>
              <a:rPr lang="en-US" dirty="0"/>
              <a:t>UN Comtrade</a:t>
            </a:r>
            <a:r>
              <a:rPr lang="en-US" sz="3600" dirty="0"/>
              <a:t>+</a:t>
            </a:r>
            <a:endParaRPr lang="en-US" dirty="0"/>
          </a:p>
        </p:txBody>
      </p:sp>
      <p:sp>
        <p:nvSpPr>
          <p:cNvPr id="3" name="Slide Number Placeholder 2">
            <a:extLst>
              <a:ext uri="{FF2B5EF4-FFF2-40B4-BE49-F238E27FC236}">
                <a16:creationId xmlns:a16="http://schemas.microsoft.com/office/drawing/2014/main" id="{3F26A4E9-1EB8-D8CF-9931-88D99ADA6AA7}"/>
              </a:ext>
            </a:extLst>
          </p:cNvPr>
          <p:cNvSpPr>
            <a:spLocks noGrp="1"/>
          </p:cNvSpPr>
          <p:nvPr>
            <p:ph type="sldNum" sz="quarter" idx="12"/>
          </p:nvPr>
        </p:nvSpPr>
        <p:spPr/>
        <p:txBody>
          <a:bodyPr/>
          <a:lstStyle/>
          <a:p>
            <a:fld id="{79BCE842-1BF6-4DC9-9193-970915873267}" type="slidenum">
              <a:rPr lang="en-US" smtClean="0"/>
              <a:pPr/>
              <a:t>26</a:t>
            </a:fld>
            <a:endParaRPr lang="en-US" dirty="0"/>
          </a:p>
        </p:txBody>
      </p:sp>
      <p:pic>
        <p:nvPicPr>
          <p:cNvPr id="4" name="Picture 3">
            <a:extLst>
              <a:ext uri="{FF2B5EF4-FFF2-40B4-BE49-F238E27FC236}">
                <a16:creationId xmlns:a16="http://schemas.microsoft.com/office/drawing/2014/main" id="{CB7132FA-BA4C-3012-0ECA-621ACF9F8ECA}"/>
              </a:ext>
            </a:extLst>
          </p:cNvPr>
          <p:cNvPicPr>
            <a:picLocks noChangeAspect="1"/>
          </p:cNvPicPr>
          <p:nvPr/>
        </p:nvPicPr>
        <p:blipFill>
          <a:blip r:embed="rId3"/>
          <a:stretch>
            <a:fillRect/>
          </a:stretch>
        </p:blipFill>
        <p:spPr>
          <a:xfrm>
            <a:off x="739909" y="1181100"/>
            <a:ext cx="9612570" cy="4838700"/>
          </a:xfrm>
          <a:prstGeom prst="rect">
            <a:avLst/>
          </a:prstGeom>
        </p:spPr>
      </p:pic>
    </p:spTree>
    <p:extLst>
      <p:ext uri="{BB962C8B-B14F-4D97-AF65-F5344CB8AC3E}">
        <p14:creationId xmlns:p14="http://schemas.microsoft.com/office/powerpoint/2010/main" val="2087641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6C21-F489-4283-874A-9715990B8E46}"/>
              </a:ext>
            </a:extLst>
          </p:cNvPr>
          <p:cNvSpPr>
            <a:spLocks noGrp="1"/>
          </p:cNvSpPr>
          <p:nvPr>
            <p:ph type="title"/>
          </p:nvPr>
        </p:nvSpPr>
        <p:spPr>
          <a:xfrm>
            <a:off x="600210" y="420905"/>
            <a:ext cx="11591789" cy="584476"/>
          </a:xfrm>
        </p:spPr>
        <p:txBody>
          <a:bodyPr/>
          <a:lstStyle/>
          <a:p>
            <a:r>
              <a:rPr lang="en-US" sz="3600" dirty="0"/>
              <a:t>Data Publication: International Trade Statistics Yearbook </a:t>
            </a:r>
            <a:endParaRPr lang="en-US" dirty="0"/>
          </a:p>
        </p:txBody>
      </p:sp>
      <p:sp>
        <p:nvSpPr>
          <p:cNvPr id="3" name="Slide Number Placeholder 2">
            <a:extLst>
              <a:ext uri="{FF2B5EF4-FFF2-40B4-BE49-F238E27FC236}">
                <a16:creationId xmlns:a16="http://schemas.microsoft.com/office/drawing/2014/main" id="{D0535D1C-B555-D19B-B052-F4FB64828A51}"/>
              </a:ext>
            </a:extLst>
          </p:cNvPr>
          <p:cNvSpPr>
            <a:spLocks noGrp="1"/>
          </p:cNvSpPr>
          <p:nvPr>
            <p:ph type="sldNum" sz="quarter" idx="12"/>
          </p:nvPr>
        </p:nvSpPr>
        <p:spPr/>
        <p:txBody>
          <a:bodyPr/>
          <a:lstStyle/>
          <a:p>
            <a:fld id="{79BCE842-1BF6-4DC9-9193-970915873267}" type="slidenum">
              <a:rPr lang="en-US" smtClean="0"/>
              <a:pPr/>
              <a:t>27</a:t>
            </a:fld>
            <a:endParaRPr lang="en-US" dirty="0"/>
          </a:p>
        </p:txBody>
      </p:sp>
      <p:sp>
        <p:nvSpPr>
          <p:cNvPr id="4" name="Content Placeholder 2">
            <a:extLst>
              <a:ext uri="{FF2B5EF4-FFF2-40B4-BE49-F238E27FC236}">
                <a16:creationId xmlns:a16="http://schemas.microsoft.com/office/drawing/2014/main" id="{E64C6631-2E9D-CD7A-C388-C522F2CE9BB5}"/>
              </a:ext>
            </a:extLst>
          </p:cNvPr>
          <p:cNvSpPr txBox="1">
            <a:spLocks/>
          </p:cNvSpPr>
          <p:nvPr/>
        </p:nvSpPr>
        <p:spPr>
          <a:xfrm>
            <a:off x="5335693" y="1005381"/>
            <a:ext cx="6224805" cy="5130992"/>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608ECA"/>
              </a:buClr>
              <a:buFont typeface="Calibri" panose="020F0502020204030204" pitchFamily="34" charset="0"/>
              <a:buChar char="●"/>
            </a:pPr>
            <a:r>
              <a:rPr lang="en-GB" sz="2400" dirty="0"/>
              <a:t>Volume I: Trade by Country (in June)</a:t>
            </a:r>
          </a:p>
          <a:p>
            <a:pPr>
              <a:lnSpc>
                <a:spcPct val="150000"/>
              </a:lnSpc>
              <a:buClr>
                <a:srgbClr val="608ECA"/>
              </a:buClr>
              <a:buFont typeface="Calibri" panose="020F0502020204030204" pitchFamily="34" charset="0"/>
              <a:buChar char="●"/>
            </a:pPr>
            <a:r>
              <a:rPr lang="en-GB" sz="2400" dirty="0"/>
              <a:t>Volume II: Trade by Product (3-digit SITC) </a:t>
            </a:r>
            <a:endParaRPr lang="en-US" sz="2400"/>
          </a:p>
          <a:p>
            <a:pPr>
              <a:lnSpc>
                <a:spcPct val="150000"/>
              </a:lnSpc>
              <a:buClr>
                <a:srgbClr val="608ECA"/>
              </a:buClr>
              <a:buFont typeface="Calibri" panose="020F0502020204030204" pitchFamily="34" charset="0"/>
              <a:buChar char="●"/>
            </a:pPr>
            <a:r>
              <a:rPr lang="en-US" sz="2400" dirty="0"/>
              <a:t>World and Regional Trade Profiles</a:t>
            </a:r>
            <a:endParaRPr lang="en-US" sz="2400" dirty="0">
              <a:cs typeface="Calibri" panose="020F0502020204030204"/>
            </a:endParaRPr>
          </a:p>
          <a:p>
            <a:pPr>
              <a:lnSpc>
                <a:spcPct val="150000"/>
              </a:lnSpc>
              <a:buClr>
                <a:srgbClr val="608ECA"/>
              </a:buClr>
              <a:buFont typeface="Calibri" panose="020F0502020204030204" pitchFamily="34" charset="0"/>
              <a:buChar char="●"/>
            </a:pPr>
            <a:r>
              <a:rPr lang="en-US" sz="2400" dirty="0"/>
              <a:t>World exports by provenance and destination</a:t>
            </a:r>
            <a:endParaRPr lang="en-US" dirty="0">
              <a:cs typeface="Calibri" panose="020F0502020204030204"/>
            </a:endParaRPr>
          </a:p>
          <a:p>
            <a:pPr>
              <a:lnSpc>
                <a:spcPct val="150000"/>
              </a:lnSpc>
              <a:buClr>
                <a:srgbClr val="608ECA"/>
              </a:buClr>
              <a:buFont typeface="Calibri" panose="020F0502020204030204" pitchFamily="34" charset="0"/>
              <a:buChar char="●"/>
            </a:pPr>
            <a:r>
              <a:rPr lang="en-US" sz="2400" dirty="0"/>
              <a:t>World exports by commodity classes and by regions</a:t>
            </a:r>
            <a:endParaRPr lang="en-GB" sz="2400" dirty="0"/>
          </a:p>
          <a:p>
            <a:pPr lvl="1">
              <a:lnSpc>
                <a:spcPct val="150000"/>
              </a:lnSpc>
            </a:pPr>
            <a:endParaRPr lang="en-GB" sz="2400" dirty="0"/>
          </a:p>
        </p:txBody>
      </p:sp>
      <p:pic>
        <p:nvPicPr>
          <p:cNvPr id="5" name="Picture 4">
            <a:extLst>
              <a:ext uri="{FF2B5EF4-FFF2-40B4-BE49-F238E27FC236}">
                <a16:creationId xmlns:a16="http://schemas.microsoft.com/office/drawing/2014/main" id="{514107ED-9BD5-EDB7-73DE-ADC2C88C54F6}"/>
              </a:ext>
            </a:extLst>
          </p:cNvPr>
          <p:cNvPicPr>
            <a:picLocks noChangeAspect="1"/>
          </p:cNvPicPr>
          <p:nvPr/>
        </p:nvPicPr>
        <p:blipFill>
          <a:blip r:embed="rId3"/>
          <a:stretch>
            <a:fillRect/>
          </a:stretch>
        </p:blipFill>
        <p:spPr>
          <a:xfrm>
            <a:off x="2772374" y="1112227"/>
            <a:ext cx="1932947" cy="2515044"/>
          </a:xfrm>
          <a:prstGeom prst="rect">
            <a:avLst/>
          </a:prstGeom>
        </p:spPr>
      </p:pic>
      <p:pic>
        <p:nvPicPr>
          <p:cNvPr id="6" name="Picture 5">
            <a:extLst>
              <a:ext uri="{FF2B5EF4-FFF2-40B4-BE49-F238E27FC236}">
                <a16:creationId xmlns:a16="http://schemas.microsoft.com/office/drawing/2014/main" id="{91A33A56-B490-F566-8B2D-7C99D3068D1B}"/>
              </a:ext>
            </a:extLst>
          </p:cNvPr>
          <p:cNvPicPr>
            <a:picLocks noChangeAspect="1"/>
          </p:cNvPicPr>
          <p:nvPr/>
        </p:nvPicPr>
        <p:blipFill>
          <a:blip r:embed="rId4"/>
          <a:stretch>
            <a:fillRect/>
          </a:stretch>
        </p:blipFill>
        <p:spPr>
          <a:xfrm>
            <a:off x="624949" y="3771932"/>
            <a:ext cx="2103084" cy="2536038"/>
          </a:xfrm>
          <a:prstGeom prst="rect">
            <a:avLst/>
          </a:prstGeom>
        </p:spPr>
      </p:pic>
      <p:pic>
        <p:nvPicPr>
          <p:cNvPr id="7" name="Picture 6">
            <a:extLst>
              <a:ext uri="{FF2B5EF4-FFF2-40B4-BE49-F238E27FC236}">
                <a16:creationId xmlns:a16="http://schemas.microsoft.com/office/drawing/2014/main" id="{4A028D5E-2382-F354-D81D-6FA3D4B18B0B}"/>
              </a:ext>
            </a:extLst>
          </p:cNvPr>
          <p:cNvPicPr>
            <a:picLocks noChangeAspect="1"/>
          </p:cNvPicPr>
          <p:nvPr/>
        </p:nvPicPr>
        <p:blipFill>
          <a:blip r:embed="rId5"/>
          <a:stretch>
            <a:fillRect/>
          </a:stretch>
        </p:blipFill>
        <p:spPr>
          <a:xfrm>
            <a:off x="2728033" y="3757884"/>
            <a:ext cx="2037128" cy="2550085"/>
          </a:xfrm>
          <a:prstGeom prst="rect">
            <a:avLst/>
          </a:prstGeom>
        </p:spPr>
      </p:pic>
      <p:pic>
        <p:nvPicPr>
          <p:cNvPr id="3074" name="Picture 2" descr="Comtrade Publication">
            <a:extLst>
              <a:ext uri="{FF2B5EF4-FFF2-40B4-BE49-F238E27FC236}">
                <a16:creationId xmlns:a16="http://schemas.microsoft.com/office/drawing/2014/main" id="{455B9BD0-13D1-1FC1-F541-52A4C032B1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49" y="1126275"/>
            <a:ext cx="1932947" cy="250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148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E888C-5CC0-7290-F3FC-F3D77D3D4C3C}"/>
              </a:ext>
            </a:extLst>
          </p:cNvPr>
          <p:cNvSpPr>
            <a:spLocks noGrp="1"/>
          </p:cNvSpPr>
          <p:nvPr>
            <p:ph type="title"/>
          </p:nvPr>
        </p:nvSpPr>
        <p:spPr>
          <a:xfrm>
            <a:off x="600210" y="420905"/>
            <a:ext cx="10807487" cy="533401"/>
          </a:xfrm>
        </p:spPr>
        <p:txBody>
          <a:bodyPr/>
          <a:lstStyle/>
          <a:p>
            <a:r>
              <a:rPr lang="en-US" sz="3200" dirty="0"/>
              <a:t>Innovative and experimental uses of UN Comtrade data</a:t>
            </a:r>
            <a:endParaRPr lang="en-US" sz="3200" dirty="0">
              <a:cs typeface="Calibri"/>
            </a:endParaRPr>
          </a:p>
        </p:txBody>
      </p:sp>
      <p:sp>
        <p:nvSpPr>
          <p:cNvPr id="3" name="Slide Number Placeholder 2">
            <a:extLst>
              <a:ext uri="{FF2B5EF4-FFF2-40B4-BE49-F238E27FC236}">
                <a16:creationId xmlns:a16="http://schemas.microsoft.com/office/drawing/2014/main" id="{4953E801-3195-3327-D6D6-43A98C7D1DD1}"/>
              </a:ext>
            </a:extLst>
          </p:cNvPr>
          <p:cNvSpPr>
            <a:spLocks noGrp="1"/>
          </p:cNvSpPr>
          <p:nvPr>
            <p:ph type="sldNum" sz="quarter" idx="12"/>
          </p:nvPr>
        </p:nvSpPr>
        <p:spPr/>
        <p:txBody>
          <a:bodyPr/>
          <a:lstStyle/>
          <a:p>
            <a:fld id="{79BCE842-1BF6-4DC9-9193-970915873267}" type="slidenum">
              <a:rPr lang="en-US" smtClean="0"/>
              <a:pPr/>
              <a:t>28</a:t>
            </a:fld>
            <a:endParaRPr lang="en-US" dirty="0"/>
          </a:p>
        </p:txBody>
      </p:sp>
      <p:sp>
        <p:nvSpPr>
          <p:cNvPr id="6" name="TextBox 5">
            <a:extLst>
              <a:ext uri="{FF2B5EF4-FFF2-40B4-BE49-F238E27FC236}">
                <a16:creationId xmlns:a16="http://schemas.microsoft.com/office/drawing/2014/main" id="{F93ABD78-85A0-F64C-CCCA-BB7A76BB5F48}"/>
              </a:ext>
            </a:extLst>
          </p:cNvPr>
          <p:cNvSpPr txBox="1"/>
          <p:nvPr/>
        </p:nvSpPr>
        <p:spPr>
          <a:xfrm>
            <a:off x="644814" y="1099340"/>
            <a:ext cx="9614307" cy="400110"/>
          </a:xfrm>
          <a:prstGeom prst="rect">
            <a:avLst/>
          </a:prstGeom>
          <a:noFill/>
        </p:spPr>
        <p:txBody>
          <a:bodyPr wrap="square">
            <a:spAutoFit/>
          </a:bodyPr>
          <a:lstStyle/>
          <a:p>
            <a:r>
              <a:rPr lang="en-US" sz="2000" dirty="0">
                <a:hlinkClick r:id="rId3"/>
              </a:rPr>
              <a:t>https://comtradeplus.un.org/Visualization/Labs</a:t>
            </a:r>
            <a:r>
              <a:rPr lang="en-US" sz="2000" dirty="0"/>
              <a:t> </a:t>
            </a:r>
          </a:p>
        </p:txBody>
      </p:sp>
      <p:pic>
        <p:nvPicPr>
          <p:cNvPr id="7" name="Picture 6">
            <a:extLst>
              <a:ext uri="{FF2B5EF4-FFF2-40B4-BE49-F238E27FC236}">
                <a16:creationId xmlns:a16="http://schemas.microsoft.com/office/drawing/2014/main" id="{79E3881B-C05A-52AE-7B97-BA4FE38C8ED4}"/>
              </a:ext>
            </a:extLst>
          </p:cNvPr>
          <p:cNvPicPr>
            <a:picLocks noChangeAspect="1"/>
          </p:cNvPicPr>
          <p:nvPr/>
        </p:nvPicPr>
        <p:blipFill>
          <a:blip r:embed="rId4"/>
          <a:stretch>
            <a:fillRect/>
          </a:stretch>
        </p:blipFill>
        <p:spPr>
          <a:xfrm>
            <a:off x="655968" y="1499450"/>
            <a:ext cx="8445374" cy="4587073"/>
          </a:xfrm>
          <a:prstGeom prst="rect">
            <a:avLst/>
          </a:prstGeom>
        </p:spPr>
      </p:pic>
    </p:spTree>
    <p:extLst>
      <p:ext uri="{BB962C8B-B14F-4D97-AF65-F5344CB8AC3E}">
        <p14:creationId xmlns:p14="http://schemas.microsoft.com/office/powerpoint/2010/main" val="2532204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F915-D519-0957-A182-8D5F2620FA0E}"/>
              </a:ext>
            </a:extLst>
          </p:cNvPr>
          <p:cNvSpPr>
            <a:spLocks noGrp="1"/>
          </p:cNvSpPr>
          <p:nvPr>
            <p:ph type="title"/>
          </p:nvPr>
        </p:nvSpPr>
        <p:spPr/>
        <p:txBody>
          <a:bodyPr/>
          <a:lstStyle/>
          <a:p>
            <a:r>
              <a:rPr lang="en-US" sz="3200" dirty="0">
                <a:cs typeface="Calibri"/>
              </a:rPr>
              <a:t>Innovative and experimental uses of UN Comtrade data</a:t>
            </a:r>
            <a:endParaRPr lang="en-US" sz="3200" b="0" dirty="0">
              <a:cs typeface="Calibri"/>
            </a:endParaRPr>
          </a:p>
        </p:txBody>
      </p:sp>
      <p:sp>
        <p:nvSpPr>
          <p:cNvPr id="3" name="Slide Number Placeholder 2">
            <a:extLst>
              <a:ext uri="{FF2B5EF4-FFF2-40B4-BE49-F238E27FC236}">
                <a16:creationId xmlns:a16="http://schemas.microsoft.com/office/drawing/2014/main" id="{06DD8B34-9016-EB10-6ACB-551D754C85F0}"/>
              </a:ext>
            </a:extLst>
          </p:cNvPr>
          <p:cNvSpPr>
            <a:spLocks noGrp="1"/>
          </p:cNvSpPr>
          <p:nvPr>
            <p:ph type="sldNum" sz="quarter" idx="12"/>
          </p:nvPr>
        </p:nvSpPr>
        <p:spPr/>
        <p:txBody>
          <a:bodyPr/>
          <a:lstStyle/>
          <a:p>
            <a:fld id="{79BCE842-1BF6-4DC9-9193-970915873267}" type="slidenum">
              <a:rPr lang="en-US" smtClean="0"/>
              <a:pPr/>
              <a:t>29</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4D285D4A-A7D6-3F61-7FFD-A6E27BB55850}"/>
              </a:ext>
            </a:extLst>
          </p:cNvPr>
          <p:cNvPicPr>
            <a:picLocks noChangeAspect="1"/>
          </p:cNvPicPr>
          <p:nvPr/>
        </p:nvPicPr>
        <p:blipFill>
          <a:blip r:embed="rId3"/>
          <a:stretch>
            <a:fillRect/>
          </a:stretch>
        </p:blipFill>
        <p:spPr>
          <a:xfrm>
            <a:off x="522194" y="1192367"/>
            <a:ext cx="10183905" cy="4943914"/>
          </a:xfrm>
          <a:prstGeom prst="rect">
            <a:avLst/>
          </a:prstGeom>
        </p:spPr>
      </p:pic>
    </p:spTree>
    <p:extLst>
      <p:ext uri="{BB962C8B-B14F-4D97-AF65-F5344CB8AC3E}">
        <p14:creationId xmlns:p14="http://schemas.microsoft.com/office/powerpoint/2010/main" val="312734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CA34-FCA4-A157-8266-3616E239E979}"/>
              </a:ext>
            </a:extLst>
          </p:cNvPr>
          <p:cNvSpPr>
            <a:spLocks noGrp="1"/>
          </p:cNvSpPr>
          <p:nvPr>
            <p:ph type="title"/>
          </p:nvPr>
        </p:nvSpPr>
        <p:spPr/>
        <p:txBody>
          <a:bodyPr/>
          <a:lstStyle/>
          <a:p>
            <a:r>
              <a:rPr lang="en-US" altLang="zh-CN" dirty="0"/>
              <a:t>UN </a:t>
            </a:r>
            <a:r>
              <a:rPr lang="en-US" altLang="zh-CN" dirty="0" err="1"/>
              <a:t>Comtrade</a:t>
            </a:r>
            <a:endParaRPr lang="en-US" dirty="0"/>
          </a:p>
        </p:txBody>
      </p:sp>
      <p:sp>
        <p:nvSpPr>
          <p:cNvPr id="3" name="Slide Number Placeholder 2">
            <a:extLst>
              <a:ext uri="{FF2B5EF4-FFF2-40B4-BE49-F238E27FC236}">
                <a16:creationId xmlns:a16="http://schemas.microsoft.com/office/drawing/2014/main" id="{7919840B-74D8-81A5-EBEF-13D4DA0CE2A8}"/>
              </a:ext>
            </a:extLst>
          </p:cNvPr>
          <p:cNvSpPr>
            <a:spLocks noGrp="1"/>
          </p:cNvSpPr>
          <p:nvPr>
            <p:ph type="sldNum" sz="quarter" idx="12"/>
          </p:nvPr>
        </p:nvSpPr>
        <p:spPr/>
        <p:txBody>
          <a:bodyPr/>
          <a:lstStyle/>
          <a:p>
            <a:fld id="{79BCE842-1BF6-4DC9-9193-970915873267}" type="slidenum">
              <a:rPr lang="en-US" smtClean="0"/>
              <a:pPr/>
              <a:t>3</a:t>
            </a:fld>
            <a:endParaRPr lang="en-US" dirty="0"/>
          </a:p>
        </p:txBody>
      </p:sp>
      <p:grpSp>
        <p:nvGrpSpPr>
          <p:cNvPr id="4" name="Group 3">
            <a:extLst>
              <a:ext uri="{FF2B5EF4-FFF2-40B4-BE49-F238E27FC236}">
                <a16:creationId xmlns:a16="http://schemas.microsoft.com/office/drawing/2014/main" id="{0745757D-4CCE-B48F-0906-47C3BE2A4BB7}"/>
              </a:ext>
            </a:extLst>
          </p:cNvPr>
          <p:cNvGrpSpPr/>
          <p:nvPr/>
        </p:nvGrpSpPr>
        <p:grpSpPr>
          <a:xfrm>
            <a:off x="6589966" y="1229141"/>
            <a:ext cx="5589334" cy="3705199"/>
            <a:chOff x="6305629" y="1282726"/>
            <a:chExt cx="5589334" cy="3705199"/>
          </a:xfrm>
        </p:grpSpPr>
        <p:sp>
          <p:nvSpPr>
            <p:cNvPr id="5" name="TextBox 4">
              <a:extLst>
                <a:ext uri="{FF2B5EF4-FFF2-40B4-BE49-F238E27FC236}">
                  <a16:creationId xmlns:a16="http://schemas.microsoft.com/office/drawing/2014/main" id="{CD4236DB-85CF-A8B7-9986-AC1892D968D2}"/>
                </a:ext>
              </a:extLst>
            </p:cNvPr>
            <p:cNvSpPr txBox="1"/>
            <p:nvPr/>
          </p:nvSpPr>
          <p:spPr>
            <a:xfrm>
              <a:off x="6305629" y="1282726"/>
              <a:ext cx="4606982" cy="430887"/>
            </a:xfrm>
            <a:prstGeom prst="rect">
              <a:avLst/>
            </a:prstGeom>
            <a:noFill/>
          </p:spPr>
          <p:txBody>
            <a:bodyPr wrap="square">
              <a:spAutoFit/>
            </a:bodyPr>
            <a:lstStyle/>
            <a:p>
              <a:pPr algn="l" fontAlgn="base">
                <a:spcBef>
                  <a:spcPts val="600"/>
                </a:spcBef>
                <a:spcAft>
                  <a:spcPts val="600"/>
                </a:spcAft>
                <a:buClr>
                  <a:srgbClr val="608ECA"/>
                </a:buClr>
              </a:pPr>
              <a:r>
                <a:rPr lang="en-US" sz="2200" dirty="0">
                  <a:solidFill>
                    <a:srgbClr val="608ECA"/>
                  </a:solidFill>
                </a:rPr>
                <a:t>Link: </a:t>
              </a:r>
              <a:r>
                <a:rPr lang="en-US" sz="2200" i="0" u="none" strike="noStrike" dirty="0">
                  <a:solidFill>
                    <a:srgbClr val="608ECA"/>
                  </a:solidFill>
                  <a:effectLst/>
                </a:rPr>
                <a:t>https://comtrade.un.org/​</a:t>
              </a:r>
            </a:p>
          </p:txBody>
        </p:sp>
        <p:pic>
          <p:nvPicPr>
            <p:cNvPr id="6" name="Picture 2">
              <a:extLst>
                <a:ext uri="{FF2B5EF4-FFF2-40B4-BE49-F238E27FC236}">
                  <a16:creationId xmlns:a16="http://schemas.microsoft.com/office/drawing/2014/main" id="{6E4458F9-2569-C2E3-A9F0-EB069C804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36"/>
            <a:stretch/>
          </p:blipFill>
          <p:spPr bwMode="auto">
            <a:xfrm>
              <a:off x="6305629" y="2124075"/>
              <a:ext cx="5589334" cy="286385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A11649DC-C0CA-CB68-103F-B515F6B1B5CC}"/>
              </a:ext>
            </a:extLst>
          </p:cNvPr>
          <p:cNvSpPr txBox="1"/>
          <p:nvPr/>
        </p:nvSpPr>
        <p:spPr>
          <a:xfrm>
            <a:off x="225288" y="1229141"/>
            <a:ext cx="6124711" cy="5170646"/>
          </a:xfrm>
          <a:prstGeom prst="rect">
            <a:avLst/>
          </a:prstGeom>
          <a:noFill/>
        </p:spPr>
        <p:txBody>
          <a:bodyPr wrap="square">
            <a:spAutoFit/>
          </a:bodyPr>
          <a:lstStyle/>
          <a:p>
            <a:pPr marL="342900" indent="-342900" algn="l" fontAlgn="base">
              <a:buClr>
                <a:srgbClr val="608ECA"/>
              </a:buClr>
              <a:buFont typeface="Calibri" panose="020F0502020204030204" pitchFamily="34" charset="0"/>
              <a:buChar char="●"/>
            </a:pPr>
            <a:r>
              <a:rPr lang="en-US" sz="2200" i="0" dirty="0">
                <a:solidFill>
                  <a:srgbClr val="000000"/>
                </a:solidFill>
                <a:effectLst/>
              </a:rPr>
              <a:t>Repository of official international trade statistics​</a:t>
            </a:r>
          </a:p>
          <a:p>
            <a:pPr marL="800100" lvl="1" indent="-342900" fontAlgn="base">
              <a:buClr>
                <a:srgbClr val="608ECA"/>
              </a:buClr>
              <a:buFont typeface="Courier New" panose="02070309020205020404" pitchFamily="49" charset="0"/>
              <a:buChar char="o"/>
            </a:pPr>
            <a:r>
              <a:rPr lang="en-US" sz="2200" i="0" dirty="0">
                <a:solidFill>
                  <a:srgbClr val="000000"/>
                </a:solidFill>
                <a:effectLst/>
              </a:rPr>
              <a:t>Extensive and detailed global trade data​</a:t>
            </a:r>
          </a:p>
          <a:p>
            <a:pPr marL="800100" lvl="1" indent="-342900" fontAlgn="base">
              <a:buClr>
                <a:srgbClr val="608ECA"/>
              </a:buClr>
              <a:buFont typeface="Courier New" panose="02070309020205020404" pitchFamily="49" charset="0"/>
              <a:buChar char="o"/>
            </a:pPr>
            <a:r>
              <a:rPr lang="en-US" sz="2200" i="0" dirty="0">
                <a:solidFill>
                  <a:srgbClr val="000000"/>
                </a:solidFill>
                <a:effectLst/>
              </a:rPr>
              <a:t>Merchandise trade data (annual and monthly)​</a:t>
            </a:r>
          </a:p>
          <a:p>
            <a:pPr marL="800100" lvl="1" indent="-342900" fontAlgn="base">
              <a:buClr>
                <a:srgbClr val="608ECA"/>
              </a:buClr>
              <a:buFont typeface="Courier New" panose="02070309020205020404" pitchFamily="49" charset="0"/>
              <a:buChar char="o"/>
            </a:pPr>
            <a:r>
              <a:rPr lang="en-US" sz="2200" i="0" dirty="0">
                <a:solidFill>
                  <a:srgbClr val="000000"/>
                </a:solidFill>
                <a:effectLst/>
              </a:rPr>
              <a:t>Services trade data (annual)​</a:t>
            </a:r>
          </a:p>
          <a:p>
            <a:pPr marL="342900" indent="-342900" fontAlgn="base">
              <a:buClr>
                <a:srgbClr val="608ECA"/>
              </a:buClr>
              <a:buFont typeface="Calibri" panose="020F0502020204030204" pitchFamily="34" charset="0"/>
              <a:buChar char="●"/>
            </a:pPr>
            <a:r>
              <a:rPr lang="en-US" sz="2200" dirty="0">
                <a:solidFill>
                  <a:srgbClr val="000000"/>
                </a:solidFill>
              </a:rPr>
              <a:t>Records and data size</a:t>
            </a:r>
            <a:endParaRPr lang="en-US" sz="2200" i="0" dirty="0">
              <a:solidFill>
                <a:srgbClr val="000000"/>
              </a:solidFill>
              <a:effectLst/>
            </a:endParaRPr>
          </a:p>
          <a:p>
            <a:pPr marL="800100" lvl="1" indent="-342900" fontAlgn="base">
              <a:buClr>
                <a:srgbClr val="608ECA"/>
              </a:buClr>
              <a:buFont typeface="Courier New" panose="02070309020205020404" pitchFamily="49" charset="0"/>
              <a:buChar char="o"/>
            </a:pPr>
            <a:r>
              <a:rPr lang="en-US" sz="2200" i="0" dirty="0">
                <a:solidFill>
                  <a:srgbClr val="000000"/>
                </a:solidFill>
                <a:effectLst/>
              </a:rPr>
              <a:t>Tens of billion records in UN </a:t>
            </a:r>
            <a:r>
              <a:rPr lang="en-US" sz="2200" i="0" dirty="0" err="1">
                <a:solidFill>
                  <a:srgbClr val="000000"/>
                </a:solidFill>
                <a:effectLst/>
              </a:rPr>
              <a:t>Comtrade</a:t>
            </a:r>
            <a:r>
              <a:rPr lang="en-US" sz="2200" i="0" dirty="0">
                <a:solidFill>
                  <a:srgbClr val="000000"/>
                </a:solidFill>
                <a:effectLst/>
              </a:rPr>
              <a:t>+​</a:t>
            </a:r>
          </a:p>
          <a:p>
            <a:pPr marL="800100" lvl="1" indent="-342900" fontAlgn="base">
              <a:buClr>
                <a:srgbClr val="608ECA"/>
              </a:buClr>
              <a:buFont typeface="Courier New" panose="02070309020205020404" pitchFamily="49" charset="0"/>
              <a:buChar char="o"/>
            </a:pPr>
            <a:r>
              <a:rPr lang="en-US" sz="2200" i="0" dirty="0">
                <a:solidFill>
                  <a:srgbClr val="000000"/>
                </a:solidFill>
                <a:effectLst/>
              </a:rPr>
              <a:t>imports and exports reported by statistical authorities of close to 200 countries/areas since 1962</a:t>
            </a:r>
          </a:p>
          <a:p>
            <a:pPr marL="342900" indent="-342900" algn="l" fontAlgn="base">
              <a:buClr>
                <a:srgbClr val="608ECA"/>
              </a:buClr>
              <a:buFont typeface="Calibri" panose="020F0502020204030204" pitchFamily="34" charset="0"/>
              <a:buChar char="●"/>
            </a:pPr>
            <a:r>
              <a:rPr lang="en-US" sz="2200" i="0" dirty="0">
                <a:solidFill>
                  <a:srgbClr val="000000"/>
                </a:solidFill>
                <a:effectLst/>
              </a:rPr>
              <a:t>Free public access ​</a:t>
            </a:r>
          </a:p>
          <a:p>
            <a:pPr marL="800100" lvl="1" indent="-342900" fontAlgn="base">
              <a:buClr>
                <a:srgbClr val="608ECA"/>
              </a:buClr>
              <a:buFont typeface="Courier New" panose="02070309020205020404" pitchFamily="49" charset="0"/>
              <a:buChar char="o"/>
            </a:pPr>
            <a:r>
              <a:rPr lang="en-US" sz="2200" i="0" dirty="0">
                <a:solidFill>
                  <a:srgbClr val="000000"/>
                </a:solidFill>
                <a:effectLst/>
              </a:rPr>
              <a:t>Web-based query​</a:t>
            </a:r>
          </a:p>
          <a:p>
            <a:pPr marL="800100" lvl="1" indent="-342900" fontAlgn="base">
              <a:buClr>
                <a:srgbClr val="608ECA"/>
              </a:buClr>
              <a:buFont typeface="Courier New" panose="02070309020205020404" pitchFamily="49" charset="0"/>
              <a:buChar char="o"/>
            </a:pPr>
            <a:r>
              <a:rPr lang="en-US" sz="2200" i="0" dirty="0">
                <a:solidFill>
                  <a:srgbClr val="000000"/>
                </a:solidFill>
                <a:effectLst/>
              </a:rPr>
              <a:t>API access​</a:t>
            </a:r>
          </a:p>
          <a:p>
            <a:pPr marL="800100" lvl="1" indent="-342900" fontAlgn="base">
              <a:buClr>
                <a:srgbClr val="608ECA"/>
              </a:buClr>
              <a:buFont typeface="Courier New" panose="02070309020205020404" pitchFamily="49" charset="0"/>
              <a:buChar char="o"/>
            </a:pPr>
            <a:r>
              <a:rPr lang="en-US" sz="2200" i="0" dirty="0">
                <a:solidFill>
                  <a:srgbClr val="000000"/>
                </a:solidFill>
                <a:effectLst/>
              </a:rPr>
              <a:t>Bulk files download​</a:t>
            </a:r>
          </a:p>
          <a:p>
            <a:pPr marL="800100" lvl="1" indent="-342900" fontAlgn="base">
              <a:buClr>
                <a:srgbClr val="608ECA"/>
              </a:buClr>
              <a:buFont typeface="Courier New" panose="02070309020205020404" pitchFamily="49" charset="0"/>
              <a:buChar char="o"/>
            </a:pPr>
            <a:endParaRPr lang="en-US" sz="2200" i="0" dirty="0">
              <a:solidFill>
                <a:srgbClr val="000000"/>
              </a:solidFill>
              <a:effectLst/>
            </a:endParaRPr>
          </a:p>
        </p:txBody>
      </p:sp>
    </p:spTree>
    <p:extLst>
      <p:ext uri="{BB962C8B-B14F-4D97-AF65-F5344CB8AC3E}">
        <p14:creationId xmlns:p14="http://schemas.microsoft.com/office/powerpoint/2010/main" val="1660471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8EE1-95E2-5991-0323-5BF5346551AD}"/>
              </a:ext>
            </a:extLst>
          </p:cNvPr>
          <p:cNvSpPr>
            <a:spLocks noGrp="1"/>
          </p:cNvSpPr>
          <p:nvPr>
            <p:ph type="title"/>
          </p:nvPr>
        </p:nvSpPr>
        <p:spPr/>
        <p:txBody>
          <a:bodyPr/>
          <a:lstStyle/>
          <a:p>
            <a:r>
              <a:rPr lang="en-US" sz="3200" b="1" baseline="0">
                <a:latin typeface="Calibri"/>
              </a:rPr>
              <a:t>Innovative and experimental uses of UN Comtrade data</a:t>
            </a:r>
            <a:r>
              <a:rPr lang="en-US" sz="3200">
                <a:latin typeface="Calibri"/>
                <a:ea typeface="Calibri"/>
                <a:cs typeface="Calibri"/>
              </a:rPr>
              <a:t>​</a:t>
            </a:r>
            <a:endParaRPr lang="en-US"/>
          </a:p>
        </p:txBody>
      </p:sp>
      <p:sp>
        <p:nvSpPr>
          <p:cNvPr id="3" name="Slide Number Placeholder 2">
            <a:extLst>
              <a:ext uri="{FF2B5EF4-FFF2-40B4-BE49-F238E27FC236}">
                <a16:creationId xmlns:a16="http://schemas.microsoft.com/office/drawing/2014/main" id="{F821E4B7-E4A6-F689-96C3-F8F45EBA2A9D}"/>
              </a:ext>
            </a:extLst>
          </p:cNvPr>
          <p:cNvSpPr>
            <a:spLocks noGrp="1"/>
          </p:cNvSpPr>
          <p:nvPr>
            <p:ph type="sldNum" sz="quarter" idx="12"/>
          </p:nvPr>
        </p:nvSpPr>
        <p:spPr/>
        <p:txBody>
          <a:bodyPr/>
          <a:lstStyle/>
          <a:p>
            <a:fld id="{79BCE842-1BF6-4DC9-9193-970915873267}" type="slidenum">
              <a:rPr lang="en-US" smtClean="0"/>
              <a:pPr/>
              <a:t>30</a:t>
            </a:fld>
            <a:endParaRPr lang="en-US" dirty="0"/>
          </a:p>
        </p:txBody>
      </p:sp>
      <p:pic>
        <p:nvPicPr>
          <p:cNvPr id="4" name="Picture 3" descr="A screenshot of a screenshot of a website&#10;&#10;Description automatically generated">
            <a:extLst>
              <a:ext uri="{FF2B5EF4-FFF2-40B4-BE49-F238E27FC236}">
                <a16:creationId xmlns:a16="http://schemas.microsoft.com/office/drawing/2014/main" id="{6B07A728-BC82-A638-B3B2-901838D50979}"/>
              </a:ext>
            </a:extLst>
          </p:cNvPr>
          <p:cNvPicPr>
            <a:picLocks noChangeAspect="1"/>
          </p:cNvPicPr>
          <p:nvPr/>
        </p:nvPicPr>
        <p:blipFill>
          <a:blip r:embed="rId3"/>
          <a:stretch>
            <a:fillRect/>
          </a:stretch>
        </p:blipFill>
        <p:spPr>
          <a:xfrm>
            <a:off x="589430" y="1064826"/>
            <a:ext cx="10318374" cy="4952465"/>
          </a:xfrm>
          <a:prstGeom prst="rect">
            <a:avLst/>
          </a:prstGeom>
        </p:spPr>
      </p:pic>
    </p:spTree>
    <p:extLst>
      <p:ext uri="{BB962C8B-B14F-4D97-AF65-F5344CB8AC3E}">
        <p14:creationId xmlns:p14="http://schemas.microsoft.com/office/powerpoint/2010/main" val="4042340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08ECA"/>
        </a:solidFill>
        <a:effectLst/>
      </p:bgPr>
    </p:bg>
    <p:spTree>
      <p:nvGrpSpPr>
        <p:cNvPr id="1" name=""/>
        <p:cNvGrpSpPr/>
        <p:nvPr/>
      </p:nvGrpSpPr>
      <p:grpSpPr>
        <a:xfrm>
          <a:off x="0" y="0"/>
          <a:ext cx="0" cy="0"/>
          <a:chOff x="0" y="0"/>
          <a:chExt cx="0" cy="0"/>
        </a:xfrm>
      </p:grpSpPr>
      <p:pic>
        <p:nvPicPr>
          <p:cNvPr id="8" name="Picture 7" descr="A blue sign with white text&#10;&#10;Description automatically generated">
            <a:extLst>
              <a:ext uri="{FF2B5EF4-FFF2-40B4-BE49-F238E27FC236}">
                <a16:creationId xmlns:a16="http://schemas.microsoft.com/office/drawing/2014/main" id="{DCC9498A-E590-4564-C9AD-D0791E420720}"/>
              </a:ext>
            </a:extLst>
          </p:cNvPr>
          <p:cNvPicPr>
            <a:picLocks noChangeAspect="1"/>
          </p:cNvPicPr>
          <p:nvPr/>
        </p:nvPicPr>
        <p:blipFill rotWithShape="1">
          <a:blip r:embed="rId3">
            <a:extLst>
              <a:ext uri="{28A0092B-C50C-407E-A947-70E740481C1C}">
                <a14:useLocalDpi xmlns:a14="http://schemas.microsoft.com/office/drawing/2010/main" val="0"/>
              </a:ext>
            </a:extLst>
          </a:blip>
          <a:srcRect l="858" r="31967"/>
          <a:stretch/>
        </p:blipFill>
        <p:spPr>
          <a:xfrm>
            <a:off x="8655502" y="270939"/>
            <a:ext cx="3117749" cy="557736"/>
          </a:xfrm>
          <a:prstGeom prst="rect">
            <a:avLst/>
          </a:prstGeom>
        </p:spPr>
      </p:pic>
      <p:pic>
        <p:nvPicPr>
          <p:cNvPr id="6" name="Google Shape;1556;p10">
            <a:extLst>
              <a:ext uri="{FF2B5EF4-FFF2-40B4-BE49-F238E27FC236}">
                <a16:creationId xmlns:a16="http://schemas.microsoft.com/office/drawing/2014/main" id="{D6FC591A-4D5B-AD4E-B67B-04B1EE5D3FCA}"/>
              </a:ext>
            </a:extLst>
          </p:cNvPr>
          <p:cNvPicPr preferRelativeResize="0"/>
          <p:nvPr/>
        </p:nvPicPr>
        <p:blipFill rotWithShape="1">
          <a:blip r:embed="rId4">
            <a:alphaModFix amt="27000"/>
          </a:blip>
          <a:srcRect/>
          <a:stretch/>
        </p:blipFill>
        <p:spPr>
          <a:xfrm>
            <a:off x="3048000" y="-473718"/>
            <a:ext cx="9144000" cy="9144000"/>
          </a:xfrm>
          <a:prstGeom prst="rect">
            <a:avLst/>
          </a:prstGeom>
          <a:noFill/>
          <a:ln>
            <a:noFill/>
          </a:ln>
        </p:spPr>
      </p:pic>
      <p:sp>
        <p:nvSpPr>
          <p:cNvPr id="5" name="Slide Number Placeholder 4">
            <a:extLst>
              <a:ext uri="{FF2B5EF4-FFF2-40B4-BE49-F238E27FC236}">
                <a16:creationId xmlns:a16="http://schemas.microsoft.com/office/drawing/2014/main" id="{DF126760-6AE9-B2E0-BDF2-25BE3AE408CD}"/>
              </a:ext>
            </a:extLst>
          </p:cNvPr>
          <p:cNvSpPr>
            <a:spLocks noGrp="1"/>
          </p:cNvSpPr>
          <p:nvPr>
            <p:ph type="sldNum" sz="quarter" idx="12"/>
          </p:nvPr>
        </p:nvSpPr>
        <p:spPr/>
        <p:txBody>
          <a:bodyPr/>
          <a:lstStyle/>
          <a:p>
            <a:fld id="{A95F705A-38D4-4C56-A292-952F1F31818B}" type="slidenum">
              <a:rPr lang="en-US" smtClean="0">
                <a:solidFill>
                  <a:schemeClr val="bg1"/>
                </a:solidFill>
                <a:latin typeface="Abadi" panose="020B0604020104020204" pitchFamily="34" charset="0"/>
              </a:rPr>
              <a:t>31</a:t>
            </a:fld>
            <a:endParaRPr lang="en-US" dirty="0">
              <a:solidFill>
                <a:schemeClr val="bg1"/>
              </a:solidFill>
              <a:latin typeface="Abadi" panose="020B0604020104020204" pitchFamily="34" charset="0"/>
            </a:endParaRPr>
          </a:p>
        </p:txBody>
      </p:sp>
      <p:sp>
        <p:nvSpPr>
          <p:cNvPr id="7" name="object 6" descr="Blue rectangle">
            <a:extLst>
              <a:ext uri="{FF2B5EF4-FFF2-40B4-BE49-F238E27FC236}">
                <a16:creationId xmlns:a16="http://schemas.microsoft.com/office/drawing/2014/main" id="{5B863157-6759-89F9-5827-6F277BA37F19}"/>
              </a:ext>
            </a:extLst>
          </p:cNvPr>
          <p:cNvSpPr/>
          <p:nvPr/>
        </p:nvSpPr>
        <p:spPr>
          <a:xfrm>
            <a:off x="0" y="1954306"/>
            <a:ext cx="6226629" cy="3235592"/>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1">
              <a:lumMod val="50000"/>
              <a:alpha val="84000"/>
            </a:schemeClr>
          </a:solidFill>
        </p:spPr>
        <p:txBody>
          <a:bodyPr wrap="square" lIns="0" tIns="0" rIns="0" bIns="0" rtlCol="0"/>
          <a:lstStyle/>
          <a:p>
            <a:endParaRPr lang="en-US" dirty="0"/>
          </a:p>
        </p:txBody>
      </p:sp>
      <p:sp>
        <p:nvSpPr>
          <p:cNvPr id="9" name="Title 1">
            <a:extLst>
              <a:ext uri="{FF2B5EF4-FFF2-40B4-BE49-F238E27FC236}">
                <a16:creationId xmlns:a16="http://schemas.microsoft.com/office/drawing/2014/main" id="{C296A899-C7EB-60EC-C605-1D19751AE03C}"/>
              </a:ext>
            </a:extLst>
          </p:cNvPr>
          <p:cNvSpPr txBox="1">
            <a:spLocks/>
          </p:cNvSpPr>
          <p:nvPr/>
        </p:nvSpPr>
        <p:spPr>
          <a:xfrm>
            <a:off x="489324" y="2381112"/>
            <a:ext cx="5232639" cy="833856"/>
          </a:xfrm>
          <a:prstGeom prst="rect">
            <a:avLst/>
          </a:prstGeom>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500" b="1" dirty="0">
                <a:solidFill>
                  <a:schemeClr val="bg1"/>
                </a:solidFill>
                <a:latin typeface="Arov"/>
                <a:cs typeface="Arial" panose="020B0604020202020204" pitchFamily="34" charset="0"/>
              </a:rPr>
              <a:t>THANK YOU!</a:t>
            </a:r>
          </a:p>
        </p:txBody>
      </p:sp>
      <p:sp>
        <p:nvSpPr>
          <p:cNvPr id="11" name="TextBox 10">
            <a:extLst>
              <a:ext uri="{FF2B5EF4-FFF2-40B4-BE49-F238E27FC236}">
                <a16:creationId xmlns:a16="http://schemas.microsoft.com/office/drawing/2014/main" id="{53DA755A-32E9-8D9F-C601-ABB653147961}"/>
              </a:ext>
            </a:extLst>
          </p:cNvPr>
          <p:cNvSpPr txBox="1"/>
          <p:nvPr/>
        </p:nvSpPr>
        <p:spPr>
          <a:xfrm>
            <a:off x="926279" y="3304217"/>
            <a:ext cx="5300350" cy="1471621"/>
          </a:xfrm>
          <a:prstGeom prst="rect">
            <a:avLst/>
          </a:prstGeom>
          <a:noFill/>
        </p:spPr>
        <p:txBody>
          <a:bodyPr wrap="square">
            <a:spAutoFit/>
          </a:bodyPr>
          <a:lstStyle/>
          <a:p>
            <a:pPr>
              <a:lnSpc>
                <a:spcPct val="150000"/>
              </a:lnSpc>
              <a:spcBef>
                <a:spcPts val="200"/>
              </a:spcBef>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Jiayue Zeng</a:t>
            </a:r>
          </a:p>
          <a:p>
            <a:pPr>
              <a:lnSpc>
                <a:spcPct val="150000"/>
              </a:lnSpc>
              <a:spcBef>
                <a:spcPts val="200"/>
              </a:spcBef>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j</a:t>
            </a: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iayue.zeng@un.org</a:t>
            </a:r>
          </a:p>
          <a:p>
            <a:pPr>
              <a:lnSpc>
                <a:spcPct val="150000"/>
              </a:lnSpc>
              <a:spcBef>
                <a:spcPts val="200"/>
              </a:spcBef>
            </a:pP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https://comtradeplus.un.org/</a:t>
            </a:r>
          </a:p>
        </p:txBody>
      </p:sp>
      <p:pic>
        <p:nvPicPr>
          <p:cNvPr id="24" name="Graphic 23" descr="Person icon">
            <a:extLst>
              <a:ext uri="{FF2B5EF4-FFF2-40B4-BE49-F238E27FC236}">
                <a16:creationId xmlns:a16="http://schemas.microsoft.com/office/drawing/2014/main" id="{14116BF7-8D75-F26D-06A9-44656433C7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215" y="3431631"/>
            <a:ext cx="347353" cy="352425"/>
          </a:xfrm>
          <a:prstGeom prst="rect">
            <a:avLst/>
          </a:prstGeom>
        </p:spPr>
      </p:pic>
      <p:pic>
        <p:nvPicPr>
          <p:cNvPr id="25" name="Graphic 24" descr="Mail icon">
            <a:extLst>
              <a:ext uri="{FF2B5EF4-FFF2-40B4-BE49-F238E27FC236}">
                <a16:creationId xmlns:a16="http://schemas.microsoft.com/office/drawing/2014/main" id="{D93262F8-916E-A1AE-E184-F1B23F7EE2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0215" y="3926832"/>
            <a:ext cx="347353" cy="342900"/>
          </a:xfrm>
          <a:prstGeom prst="rect">
            <a:avLst/>
          </a:prstGeom>
        </p:spPr>
      </p:pic>
      <p:pic>
        <p:nvPicPr>
          <p:cNvPr id="26" name="Graphic 25" descr="Phone icon">
            <a:extLst>
              <a:ext uri="{FF2B5EF4-FFF2-40B4-BE49-F238E27FC236}">
                <a16:creationId xmlns:a16="http://schemas.microsoft.com/office/drawing/2014/main" id="{CED95BD8-EA71-CFF4-5C86-4EC24F345F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0215" y="4412508"/>
            <a:ext cx="347353" cy="342900"/>
          </a:xfrm>
          <a:prstGeom prst="rect">
            <a:avLst/>
          </a:prstGeom>
        </p:spPr>
      </p:pic>
      <p:sp>
        <p:nvSpPr>
          <p:cNvPr id="2" name="object 9" descr="Beige rectangle">
            <a:extLst>
              <a:ext uri="{FF2B5EF4-FFF2-40B4-BE49-F238E27FC236}">
                <a16:creationId xmlns:a16="http://schemas.microsoft.com/office/drawing/2014/main" id="{62E8C45B-17BB-8FF6-15ED-1A7C14D77605}"/>
              </a:ext>
            </a:extLst>
          </p:cNvPr>
          <p:cNvSpPr/>
          <p:nvPr/>
        </p:nvSpPr>
        <p:spPr>
          <a:xfrm flipV="1">
            <a:off x="489324" y="2997141"/>
            <a:ext cx="3527091" cy="100800"/>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118185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73AF-E0E9-A677-2787-2DBE59EA1E8E}"/>
              </a:ext>
            </a:extLst>
          </p:cNvPr>
          <p:cNvSpPr>
            <a:spLocks noGrp="1"/>
          </p:cNvSpPr>
          <p:nvPr>
            <p:ph type="title"/>
          </p:nvPr>
        </p:nvSpPr>
        <p:spPr/>
        <p:txBody>
          <a:bodyPr/>
          <a:lstStyle/>
          <a:p>
            <a:r>
              <a:rPr lang="en-US" dirty="0"/>
              <a:t>Main Data Elements</a:t>
            </a:r>
          </a:p>
        </p:txBody>
      </p:sp>
      <p:sp>
        <p:nvSpPr>
          <p:cNvPr id="3" name="Slide Number Placeholder 2">
            <a:extLst>
              <a:ext uri="{FF2B5EF4-FFF2-40B4-BE49-F238E27FC236}">
                <a16:creationId xmlns:a16="http://schemas.microsoft.com/office/drawing/2014/main" id="{5EFEA63C-09CC-AAF3-952B-6698050C513A}"/>
              </a:ext>
            </a:extLst>
          </p:cNvPr>
          <p:cNvSpPr>
            <a:spLocks noGrp="1"/>
          </p:cNvSpPr>
          <p:nvPr>
            <p:ph type="sldNum" sz="quarter" idx="12"/>
          </p:nvPr>
        </p:nvSpPr>
        <p:spPr/>
        <p:txBody>
          <a:bodyPr/>
          <a:lstStyle/>
          <a:p>
            <a:fld id="{79BCE842-1BF6-4DC9-9193-970915873267}" type="slidenum">
              <a:rPr lang="en-US" smtClean="0"/>
              <a:pPr/>
              <a:t>4</a:t>
            </a:fld>
            <a:endParaRPr lang="en-US" dirty="0"/>
          </a:p>
        </p:txBody>
      </p:sp>
      <p:grpSp>
        <p:nvGrpSpPr>
          <p:cNvPr id="6" name="Group 5">
            <a:extLst>
              <a:ext uri="{FF2B5EF4-FFF2-40B4-BE49-F238E27FC236}">
                <a16:creationId xmlns:a16="http://schemas.microsoft.com/office/drawing/2014/main" id="{C32FB4B6-6B4F-A8C7-6AD3-59947A30DC15}"/>
              </a:ext>
            </a:extLst>
          </p:cNvPr>
          <p:cNvGrpSpPr/>
          <p:nvPr/>
        </p:nvGrpSpPr>
        <p:grpSpPr>
          <a:xfrm>
            <a:off x="600211" y="1357185"/>
            <a:ext cx="11220545" cy="4143630"/>
            <a:chOff x="613720" y="1156484"/>
            <a:chExt cx="11220545" cy="4143630"/>
          </a:xfrm>
        </p:grpSpPr>
        <p:sp>
          <p:nvSpPr>
            <p:cNvPr id="12" name="Freeform: Shape 11">
              <a:extLst>
                <a:ext uri="{FF2B5EF4-FFF2-40B4-BE49-F238E27FC236}">
                  <a16:creationId xmlns:a16="http://schemas.microsoft.com/office/drawing/2014/main" id="{7DA8E31C-2C06-C34B-4950-73AB1B6520FE}"/>
                </a:ext>
              </a:extLst>
            </p:cNvPr>
            <p:cNvSpPr/>
            <p:nvPr/>
          </p:nvSpPr>
          <p:spPr>
            <a:xfrm>
              <a:off x="613720" y="1156484"/>
              <a:ext cx="2075378" cy="1245227"/>
            </a:xfrm>
            <a:custGeom>
              <a:avLst/>
              <a:gdLst>
                <a:gd name="connsiteX0" fmla="*/ 0 w 2075378"/>
                <a:gd name="connsiteY0" fmla="*/ 0 h 1245227"/>
                <a:gd name="connsiteX1" fmla="*/ 2075378 w 2075378"/>
                <a:gd name="connsiteY1" fmla="*/ 0 h 1245227"/>
                <a:gd name="connsiteX2" fmla="*/ 2075378 w 2075378"/>
                <a:gd name="connsiteY2" fmla="*/ 1245227 h 1245227"/>
                <a:gd name="connsiteX3" fmla="*/ 0 w 2075378"/>
                <a:gd name="connsiteY3" fmla="*/ 1245227 h 1245227"/>
                <a:gd name="connsiteX4" fmla="*/ 0 w 2075378"/>
                <a:gd name="connsiteY4" fmla="*/ 0 h 124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78" h="1245227">
                  <a:moveTo>
                    <a:pt x="0" y="0"/>
                  </a:moveTo>
                  <a:lnTo>
                    <a:pt x="2075378" y="0"/>
                  </a:lnTo>
                  <a:lnTo>
                    <a:pt x="2075378" y="1245227"/>
                  </a:lnTo>
                  <a:lnTo>
                    <a:pt x="0" y="1245227"/>
                  </a:lnTo>
                  <a:lnTo>
                    <a:pt x="0" y="0"/>
                  </a:lnTo>
                  <a:close/>
                </a:path>
              </a:pathLst>
            </a:custGeom>
            <a:ln w="28575">
              <a:solidFill>
                <a:srgbClr val="608ECA"/>
              </a:solidFill>
            </a:ln>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Reporter</a:t>
              </a:r>
              <a:r>
                <a:rPr lang="en-US" sz="1600" kern="1200" dirty="0"/>
                <a:t>: The country or geographic area to which the measured statistical phenomenon relates</a:t>
              </a:r>
            </a:p>
          </p:txBody>
        </p:sp>
        <p:sp>
          <p:nvSpPr>
            <p:cNvPr id="14" name="Freeform: Shape 13">
              <a:extLst>
                <a:ext uri="{FF2B5EF4-FFF2-40B4-BE49-F238E27FC236}">
                  <a16:creationId xmlns:a16="http://schemas.microsoft.com/office/drawing/2014/main" id="{425F0925-FF40-BD63-707C-16130CEF8713}"/>
                </a:ext>
              </a:extLst>
            </p:cNvPr>
            <p:cNvSpPr/>
            <p:nvPr/>
          </p:nvSpPr>
          <p:spPr>
            <a:xfrm>
              <a:off x="2911086" y="1156484"/>
              <a:ext cx="2075378" cy="1245227"/>
            </a:xfrm>
            <a:custGeom>
              <a:avLst/>
              <a:gdLst>
                <a:gd name="connsiteX0" fmla="*/ 0 w 2075378"/>
                <a:gd name="connsiteY0" fmla="*/ 0 h 1245227"/>
                <a:gd name="connsiteX1" fmla="*/ 2075378 w 2075378"/>
                <a:gd name="connsiteY1" fmla="*/ 0 h 1245227"/>
                <a:gd name="connsiteX2" fmla="*/ 2075378 w 2075378"/>
                <a:gd name="connsiteY2" fmla="*/ 1245227 h 1245227"/>
                <a:gd name="connsiteX3" fmla="*/ 0 w 2075378"/>
                <a:gd name="connsiteY3" fmla="*/ 1245227 h 1245227"/>
                <a:gd name="connsiteX4" fmla="*/ 0 w 2075378"/>
                <a:gd name="connsiteY4" fmla="*/ 0 h 124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78" h="1245227">
                  <a:moveTo>
                    <a:pt x="0" y="0"/>
                  </a:moveTo>
                  <a:lnTo>
                    <a:pt x="2075378" y="0"/>
                  </a:lnTo>
                  <a:lnTo>
                    <a:pt x="2075378" y="1245227"/>
                  </a:lnTo>
                  <a:lnTo>
                    <a:pt x="0" y="1245227"/>
                  </a:lnTo>
                  <a:lnTo>
                    <a:pt x="0" y="0"/>
                  </a:lnTo>
                  <a:close/>
                </a:path>
              </a:pathLst>
            </a:custGeom>
            <a:ln w="28575">
              <a:solidFill>
                <a:srgbClr val="608ECA"/>
              </a:solidFill>
            </a:ln>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Period</a:t>
              </a:r>
              <a:r>
                <a:rPr lang="en-US" sz="1600" kern="1200"/>
                <a:t>: The period of time to which the measured observation is intended to refer</a:t>
              </a:r>
            </a:p>
          </p:txBody>
        </p:sp>
        <p:sp>
          <p:nvSpPr>
            <p:cNvPr id="16" name="Freeform: Shape 15">
              <a:extLst>
                <a:ext uri="{FF2B5EF4-FFF2-40B4-BE49-F238E27FC236}">
                  <a16:creationId xmlns:a16="http://schemas.microsoft.com/office/drawing/2014/main" id="{4EE9F8FB-0A89-9854-5D7D-BF3AA9CE5A59}"/>
                </a:ext>
              </a:extLst>
            </p:cNvPr>
            <p:cNvSpPr/>
            <p:nvPr/>
          </p:nvSpPr>
          <p:spPr>
            <a:xfrm>
              <a:off x="5193054" y="1156484"/>
              <a:ext cx="2075378" cy="1245227"/>
            </a:xfrm>
            <a:custGeom>
              <a:avLst/>
              <a:gdLst>
                <a:gd name="connsiteX0" fmla="*/ 0 w 2075378"/>
                <a:gd name="connsiteY0" fmla="*/ 0 h 1245227"/>
                <a:gd name="connsiteX1" fmla="*/ 2075378 w 2075378"/>
                <a:gd name="connsiteY1" fmla="*/ 0 h 1245227"/>
                <a:gd name="connsiteX2" fmla="*/ 2075378 w 2075378"/>
                <a:gd name="connsiteY2" fmla="*/ 1245227 h 1245227"/>
                <a:gd name="connsiteX3" fmla="*/ 0 w 2075378"/>
                <a:gd name="connsiteY3" fmla="*/ 1245227 h 1245227"/>
                <a:gd name="connsiteX4" fmla="*/ 0 w 2075378"/>
                <a:gd name="connsiteY4" fmla="*/ 0 h 124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78" h="1245227">
                  <a:moveTo>
                    <a:pt x="0" y="0"/>
                  </a:moveTo>
                  <a:lnTo>
                    <a:pt x="2075378" y="0"/>
                  </a:lnTo>
                  <a:lnTo>
                    <a:pt x="2075378" y="1245227"/>
                  </a:lnTo>
                  <a:lnTo>
                    <a:pt x="0" y="1245227"/>
                  </a:lnTo>
                  <a:lnTo>
                    <a:pt x="0" y="0"/>
                  </a:lnTo>
                  <a:close/>
                </a:path>
              </a:pathLst>
            </a:custGeom>
            <a:ln w="28575">
              <a:solidFill>
                <a:srgbClr val="608ECA"/>
              </a:solidFill>
            </a:ln>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Flow</a:t>
              </a:r>
              <a:r>
                <a:rPr lang="en-US" sz="1600" kern="1200"/>
                <a:t>: Trade flow or sub-flow (exports, re-exports, imports, re-imports, etc.)</a:t>
              </a:r>
            </a:p>
          </p:txBody>
        </p:sp>
        <p:sp>
          <p:nvSpPr>
            <p:cNvPr id="21" name="Freeform: Shape 20">
              <a:extLst>
                <a:ext uri="{FF2B5EF4-FFF2-40B4-BE49-F238E27FC236}">
                  <a16:creationId xmlns:a16="http://schemas.microsoft.com/office/drawing/2014/main" id="{F117026A-9997-7345-8863-3AC1798FD293}"/>
                </a:ext>
              </a:extLst>
            </p:cNvPr>
            <p:cNvSpPr/>
            <p:nvPr/>
          </p:nvSpPr>
          <p:spPr>
            <a:xfrm>
              <a:off x="7475971" y="1156484"/>
              <a:ext cx="2075378" cy="1245227"/>
            </a:xfrm>
            <a:custGeom>
              <a:avLst/>
              <a:gdLst>
                <a:gd name="connsiteX0" fmla="*/ 0 w 2075378"/>
                <a:gd name="connsiteY0" fmla="*/ 0 h 1245227"/>
                <a:gd name="connsiteX1" fmla="*/ 2075378 w 2075378"/>
                <a:gd name="connsiteY1" fmla="*/ 0 h 1245227"/>
                <a:gd name="connsiteX2" fmla="*/ 2075378 w 2075378"/>
                <a:gd name="connsiteY2" fmla="*/ 1245227 h 1245227"/>
                <a:gd name="connsiteX3" fmla="*/ 0 w 2075378"/>
                <a:gd name="connsiteY3" fmla="*/ 1245227 h 1245227"/>
                <a:gd name="connsiteX4" fmla="*/ 0 w 2075378"/>
                <a:gd name="connsiteY4" fmla="*/ 0 h 124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78" h="1245227">
                  <a:moveTo>
                    <a:pt x="0" y="0"/>
                  </a:moveTo>
                  <a:lnTo>
                    <a:pt x="2075378" y="0"/>
                  </a:lnTo>
                  <a:lnTo>
                    <a:pt x="2075378" y="1245227"/>
                  </a:lnTo>
                  <a:lnTo>
                    <a:pt x="0" y="1245227"/>
                  </a:lnTo>
                  <a:lnTo>
                    <a:pt x="0" y="0"/>
                  </a:lnTo>
                  <a:close/>
                </a:path>
              </a:pathLst>
            </a:custGeom>
            <a:ln w="28575">
              <a:solidFill>
                <a:srgbClr val="608ECA"/>
              </a:solidFill>
            </a:ln>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Classification Code</a:t>
              </a:r>
              <a:r>
                <a:rPr lang="en-US" sz="1600" kern="1200"/>
                <a:t>: Product classification and produce code(HS, SITC)</a:t>
              </a:r>
            </a:p>
          </p:txBody>
        </p:sp>
        <p:sp>
          <p:nvSpPr>
            <p:cNvPr id="23" name="Freeform: Shape 22">
              <a:extLst>
                <a:ext uri="{FF2B5EF4-FFF2-40B4-BE49-F238E27FC236}">
                  <a16:creationId xmlns:a16="http://schemas.microsoft.com/office/drawing/2014/main" id="{CAE891C0-2F5A-7663-C3BF-D34717D08B1E}"/>
                </a:ext>
              </a:extLst>
            </p:cNvPr>
            <p:cNvSpPr/>
            <p:nvPr/>
          </p:nvSpPr>
          <p:spPr>
            <a:xfrm>
              <a:off x="9758887" y="1156484"/>
              <a:ext cx="2075378" cy="1245227"/>
            </a:xfrm>
            <a:custGeom>
              <a:avLst/>
              <a:gdLst>
                <a:gd name="connsiteX0" fmla="*/ 0 w 2075378"/>
                <a:gd name="connsiteY0" fmla="*/ 0 h 1245227"/>
                <a:gd name="connsiteX1" fmla="*/ 2075378 w 2075378"/>
                <a:gd name="connsiteY1" fmla="*/ 0 h 1245227"/>
                <a:gd name="connsiteX2" fmla="*/ 2075378 w 2075378"/>
                <a:gd name="connsiteY2" fmla="*/ 1245227 h 1245227"/>
                <a:gd name="connsiteX3" fmla="*/ 0 w 2075378"/>
                <a:gd name="connsiteY3" fmla="*/ 1245227 h 1245227"/>
                <a:gd name="connsiteX4" fmla="*/ 0 w 2075378"/>
                <a:gd name="connsiteY4" fmla="*/ 0 h 124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78" h="1245227">
                  <a:moveTo>
                    <a:pt x="0" y="0"/>
                  </a:moveTo>
                  <a:lnTo>
                    <a:pt x="2075378" y="0"/>
                  </a:lnTo>
                  <a:lnTo>
                    <a:pt x="2075378" y="1245227"/>
                  </a:lnTo>
                  <a:lnTo>
                    <a:pt x="0" y="1245227"/>
                  </a:lnTo>
                  <a:lnTo>
                    <a:pt x="0" y="0"/>
                  </a:lnTo>
                  <a:close/>
                </a:path>
              </a:pathLst>
            </a:custGeom>
            <a:ln w="28575">
              <a:solidFill>
                <a:srgbClr val="608ECA"/>
              </a:solidFill>
            </a:ln>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Partner</a:t>
              </a:r>
              <a:r>
                <a:rPr lang="en-US" sz="1600" kern="1200"/>
                <a:t>: The primary partner country or geographic area for the respective trade flow</a:t>
              </a:r>
            </a:p>
          </p:txBody>
        </p:sp>
        <p:sp>
          <p:nvSpPr>
            <p:cNvPr id="25" name="Freeform: Shape 24">
              <a:extLst>
                <a:ext uri="{FF2B5EF4-FFF2-40B4-BE49-F238E27FC236}">
                  <a16:creationId xmlns:a16="http://schemas.microsoft.com/office/drawing/2014/main" id="{B0FD4E5E-9748-414B-12B3-CBDF1EA4DCE0}"/>
                </a:ext>
              </a:extLst>
            </p:cNvPr>
            <p:cNvSpPr/>
            <p:nvPr/>
          </p:nvSpPr>
          <p:spPr>
            <a:xfrm>
              <a:off x="613720" y="2609249"/>
              <a:ext cx="2075378" cy="1245227"/>
            </a:xfrm>
            <a:custGeom>
              <a:avLst/>
              <a:gdLst>
                <a:gd name="connsiteX0" fmla="*/ 0 w 2075378"/>
                <a:gd name="connsiteY0" fmla="*/ 0 h 1245227"/>
                <a:gd name="connsiteX1" fmla="*/ 2075378 w 2075378"/>
                <a:gd name="connsiteY1" fmla="*/ 0 h 1245227"/>
                <a:gd name="connsiteX2" fmla="*/ 2075378 w 2075378"/>
                <a:gd name="connsiteY2" fmla="*/ 1245227 h 1245227"/>
                <a:gd name="connsiteX3" fmla="*/ 0 w 2075378"/>
                <a:gd name="connsiteY3" fmla="*/ 1245227 h 1245227"/>
                <a:gd name="connsiteX4" fmla="*/ 0 w 2075378"/>
                <a:gd name="connsiteY4" fmla="*/ 0 h 124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78" h="1245227">
                  <a:moveTo>
                    <a:pt x="0" y="0"/>
                  </a:moveTo>
                  <a:lnTo>
                    <a:pt x="2075378" y="0"/>
                  </a:lnTo>
                  <a:lnTo>
                    <a:pt x="2075378" y="1245227"/>
                  </a:lnTo>
                  <a:lnTo>
                    <a:pt x="0" y="1245227"/>
                  </a:lnTo>
                  <a:lnTo>
                    <a:pt x="0" y="0"/>
                  </a:lnTo>
                  <a:close/>
                </a:path>
              </a:pathLst>
            </a:custGeom>
            <a:ln w="28575">
              <a:solidFill>
                <a:schemeClr val="accent3"/>
              </a:solidFill>
            </a:ln>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Partner 2</a:t>
              </a:r>
              <a:r>
                <a:rPr lang="en-US" sz="1600" kern="1200"/>
                <a:t>: A secondary partner country or geographic area for the respective trade flow</a:t>
              </a:r>
            </a:p>
          </p:txBody>
        </p:sp>
        <p:sp>
          <p:nvSpPr>
            <p:cNvPr id="27" name="Freeform: Shape 26">
              <a:extLst>
                <a:ext uri="{FF2B5EF4-FFF2-40B4-BE49-F238E27FC236}">
                  <a16:creationId xmlns:a16="http://schemas.microsoft.com/office/drawing/2014/main" id="{F9CCE088-29CA-3C7A-C010-9855814298D0}"/>
                </a:ext>
              </a:extLst>
            </p:cNvPr>
            <p:cNvSpPr/>
            <p:nvPr/>
          </p:nvSpPr>
          <p:spPr>
            <a:xfrm>
              <a:off x="2911086" y="2609249"/>
              <a:ext cx="2075378" cy="1245227"/>
            </a:xfrm>
            <a:custGeom>
              <a:avLst/>
              <a:gdLst>
                <a:gd name="connsiteX0" fmla="*/ 0 w 2075378"/>
                <a:gd name="connsiteY0" fmla="*/ 0 h 1245227"/>
                <a:gd name="connsiteX1" fmla="*/ 2075378 w 2075378"/>
                <a:gd name="connsiteY1" fmla="*/ 0 h 1245227"/>
                <a:gd name="connsiteX2" fmla="*/ 2075378 w 2075378"/>
                <a:gd name="connsiteY2" fmla="*/ 1245227 h 1245227"/>
                <a:gd name="connsiteX3" fmla="*/ 0 w 2075378"/>
                <a:gd name="connsiteY3" fmla="*/ 1245227 h 1245227"/>
                <a:gd name="connsiteX4" fmla="*/ 0 w 2075378"/>
                <a:gd name="connsiteY4" fmla="*/ 0 h 124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78" h="1245227">
                  <a:moveTo>
                    <a:pt x="0" y="0"/>
                  </a:moveTo>
                  <a:lnTo>
                    <a:pt x="2075378" y="0"/>
                  </a:lnTo>
                  <a:lnTo>
                    <a:pt x="2075378" y="1245227"/>
                  </a:lnTo>
                  <a:lnTo>
                    <a:pt x="0" y="1245227"/>
                  </a:lnTo>
                  <a:lnTo>
                    <a:pt x="0" y="0"/>
                  </a:lnTo>
                  <a:close/>
                </a:path>
              </a:pathLst>
            </a:custGeom>
            <a:ln w="28575">
              <a:solidFill>
                <a:schemeClr val="accent3"/>
              </a:solidFill>
            </a:ln>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CPC</a:t>
              </a:r>
              <a:r>
                <a:rPr lang="en-US" sz="1600" kern="1200" dirty="0"/>
                <a:t>: Customs or statistical procedure code</a:t>
              </a:r>
            </a:p>
          </p:txBody>
        </p:sp>
        <p:sp>
          <p:nvSpPr>
            <p:cNvPr id="30" name="Freeform: Shape 29">
              <a:extLst>
                <a:ext uri="{FF2B5EF4-FFF2-40B4-BE49-F238E27FC236}">
                  <a16:creationId xmlns:a16="http://schemas.microsoft.com/office/drawing/2014/main" id="{82235764-DBA0-87AC-7EC3-04BAE709C6B9}"/>
                </a:ext>
              </a:extLst>
            </p:cNvPr>
            <p:cNvSpPr/>
            <p:nvPr/>
          </p:nvSpPr>
          <p:spPr>
            <a:xfrm>
              <a:off x="5193054" y="2609249"/>
              <a:ext cx="2075378" cy="1245227"/>
            </a:xfrm>
            <a:custGeom>
              <a:avLst/>
              <a:gdLst>
                <a:gd name="connsiteX0" fmla="*/ 0 w 2075378"/>
                <a:gd name="connsiteY0" fmla="*/ 0 h 1245227"/>
                <a:gd name="connsiteX1" fmla="*/ 2075378 w 2075378"/>
                <a:gd name="connsiteY1" fmla="*/ 0 h 1245227"/>
                <a:gd name="connsiteX2" fmla="*/ 2075378 w 2075378"/>
                <a:gd name="connsiteY2" fmla="*/ 1245227 h 1245227"/>
                <a:gd name="connsiteX3" fmla="*/ 0 w 2075378"/>
                <a:gd name="connsiteY3" fmla="*/ 1245227 h 1245227"/>
                <a:gd name="connsiteX4" fmla="*/ 0 w 2075378"/>
                <a:gd name="connsiteY4" fmla="*/ 0 h 124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78" h="1245227">
                  <a:moveTo>
                    <a:pt x="0" y="0"/>
                  </a:moveTo>
                  <a:lnTo>
                    <a:pt x="2075378" y="0"/>
                  </a:lnTo>
                  <a:lnTo>
                    <a:pt x="2075378" y="1245227"/>
                  </a:lnTo>
                  <a:lnTo>
                    <a:pt x="0" y="1245227"/>
                  </a:lnTo>
                  <a:lnTo>
                    <a:pt x="0" y="0"/>
                  </a:lnTo>
                  <a:close/>
                </a:path>
              </a:pathLst>
            </a:custGeom>
            <a:ln w="28575">
              <a:solidFill>
                <a:schemeClr val="accent3"/>
              </a:solidFill>
            </a:ln>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MOT</a:t>
              </a:r>
              <a:r>
                <a:rPr lang="en-US" sz="1600" kern="1200" dirty="0"/>
                <a:t>: The mode of transport used when goods enter or leave the economic territory of a country</a:t>
              </a:r>
            </a:p>
          </p:txBody>
        </p:sp>
        <p:sp>
          <p:nvSpPr>
            <p:cNvPr id="31" name="Freeform: Shape 30">
              <a:extLst>
                <a:ext uri="{FF2B5EF4-FFF2-40B4-BE49-F238E27FC236}">
                  <a16:creationId xmlns:a16="http://schemas.microsoft.com/office/drawing/2014/main" id="{35049825-52BB-6AA1-1445-4B83066BB0D8}"/>
                </a:ext>
              </a:extLst>
            </p:cNvPr>
            <p:cNvSpPr/>
            <p:nvPr/>
          </p:nvSpPr>
          <p:spPr>
            <a:xfrm>
              <a:off x="613720" y="4054887"/>
              <a:ext cx="2075378" cy="1245227"/>
            </a:xfrm>
            <a:custGeom>
              <a:avLst/>
              <a:gdLst>
                <a:gd name="connsiteX0" fmla="*/ 0 w 2075378"/>
                <a:gd name="connsiteY0" fmla="*/ 0 h 1245227"/>
                <a:gd name="connsiteX1" fmla="*/ 2075378 w 2075378"/>
                <a:gd name="connsiteY1" fmla="*/ 0 h 1245227"/>
                <a:gd name="connsiteX2" fmla="*/ 2075378 w 2075378"/>
                <a:gd name="connsiteY2" fmla="*/ 1245227 h 1245227"/>
                <a:gd name="connsiteX3" fmla="*/ 0 w 2075378"/>
                <a:gd name="connsiteY3" fmla="*/ 1245227 h 1245227"/>
                <a:gd name="connsiteX4" fmla="*/ 0 w 2075378"/>
                <a:gd name="connsiteY4" fmla="*/ 0 h 124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78" h="1245227">
                  <a:moveTo>
                    <a:pt x="0" y="0"/>
                  </a:moveTo>
                  <a:lnTo>
                    <a:pt x="2075378" y="0"/>
                  </a:lnTo>
                  <a:lnTo>
                    <a:pt x="2075378" y="1245227"/>
                  </a:lnTo>
                  <a:lnTo>
                    <a:pt x="0" y="1245227"/>
                  </a:lnTo>
                  <a:lnTo>
                    <a:pt x="0" y="0"/>
                  </a:lnTo>
                  <a:close/>
                </a:path>
              </a:pathLst>
            </a:custGeom>
            <a:ln w="28575">
              <a:solidFill>
                <a:srgbClr val="00B0F0"/>
              </a:solidFill>
            </a:ln>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Value</a:t>
              </a:r>
              <a:r>
                <a:rPr lang="en-US" sz="1600" kern="1200"/>
                <a:t>: Imports have CIF, and FOB; Exports have FOB</a:t>
              </a:r>
            </a:p>
          </p:txBody>
        </p:sp>
        <p:sp>
          <p:nvSpPr>
            <p:cNvPr id="32" name="Freeform: Shape 31">
              <a:extLst>
                <a:ext uri="{FF2B5EF4-FFF2-40B4-BE49-F238E27FC236}">
                  <a16:creationId xmlns:a16="http://schemas.microsoft.com/office/drawing/2014/main" id="{59F9FA8A-0D12-F3A0-5DE7-6469CD641D2F}"/>
                </a:ext>
              </a:extLst>
            </p:cNvPr>
            <p:cNvSpPr/>
            <p:nvPr/>
          </p:nvSpPr>
          <p:spPr>
            <a:xfrm>
              <a:off x="2911086" y="4054887"/>
              <a:ext cx="2075378" cy="1245227"/>
            </a:xfrm>
            <a:custGeom>
              <a:avLst/>
              <a:gdLst>
                <a:gd name="connsiteX0" fmla="*/ 0 w 2075378"/>
                <a:gd name="connsiteY0" fmla="*/ 0 h 1245227"/>
                <a:gd name="connsiteX1" fmla="*/ 2075378 w 2075378"/>
                <a:gd name="connsiteY1" fmla="*/ 0 h 1245227"/>
                <a:gd name="connsiteX2" fmla="*/ 2075378 w 2075378"/>
                <a:gd name="connsiteY2" fmla="*/ 1245227 h 1245227"/>
                <a:gd name="connsiteX3" fmla="*/ 0 w 2075378"/>
                <a:gd name="connsiteY3" fmla="*/ 1245227 h 1245227"/>
                <a:gd name="connsiteX4" fmla="*/ 0 w 2075378"/>
                <a:gd name="connsiteY4" fmla="*/ 0 h 124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78" h="1245227">
                  <a:moveTo>
                    <a:pt x="0" y="0"/>
                  </a:moveTo>
                  <a:lnTo>
                    <a:pt x="2075378" y="0"/>
                  </a:lnTo>
                  <a:lnTo>
                    <a:pt x="2075378" y="1245227"/>
                  </a:lnTo>
                  <a:lnTo>
                    <a:pt x="0" y="1245227"/>
                  </a:lnTo>
                  <a:lnTo>
                    <a:pt x="0" y="0"/>
                  </a:lnTo>
                  <a:close/>
                </a:path>
              </a:pathLst>
            </a:custGeom>
            <a:ln w="28575">
              <a:solidFill>
                <a:srgbClr val="00B0F0"/>
              </a:solidFill>
            </a:ln>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Quantity &amp; Unit</a:t>
              </a:r>
              <a:r>
                <a:rPr lang="en-US" sz="1600" kern="1200" dirty="0"/>
                <a:t>: value and unit of quantity</a:t>
              </a:r>
            </a:p>
          </p:txBody>
        </p:sp>
        <p:sp>
          <p:nvSpPr>
            <p:cNvPr id="33" name="Freeform: Shape 32">
              <a:extLst>
                <a:ext uri="{FF2B5EF4-FFF2-40B4-BE49-F238E27FC236}">
                  <a16:creationId xmlns:a16="http://schemas.microsoft.com/office/drawing/2014/main" id="{C3821378-2D9A-F4AE-42B3-F2105FA76872}"/>
                </a:ext>
              </a:extLst>
            </p:cNvPr>
            <p:cNvSpPr/>
            <p:nvPr/>
          </p:nvSpPr>
          <p:spPr>
            <a:xfrm>
              <a:off x="5193054" y="4054887"/>
              <a:ext cx="2075378" cy="1245227"/>
            </a:xfrm>
            <a:custGeom>
              <a:avLst/>
              <a:gdLst>
                <a:gd name="connsiteX0" fmla="*/ 0 w 2075378"/>
                <a:gd name="connsiteY0" fmla="*/ 0 h 1245227"/>
                <a:gd name="connsiteX1" fmla="*/ 2075378 w 2075378"/>
                <a:gd name="connsiteY1" fmla="*/ 0 h 1245227"/>
                <a:gd name="connsiteX2" fmla="*/ 2075378 w 2075378"/>
                <a:gd name="connsiteY2" fmla="*/ 1245227 h 1245227"/>
                <a:gd name="connsiteX3" fmla="*/ 0 w 2075378"/>
                <a:gd name="connsiteY3" fmla="*/ 1245227 h 1245227"/>
                <a:gd name="connsiteX4" fmla="*/ 0 w 2075378"/>
                <a:gd name="connsiteY4" fmla="*/ 0 h 124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5378" h="1245227">
                  <a:moveTo>
                    <a:pt x="0" y="0"/>
                  </a:moveTo>
                  <a:lnTo>
                    <a:pt x="2075378" y="0"/>
                  </a:lnTo>
                  <a:lnTo>
                    <a:pt x="2075378" y="1245227"/>
                  </a:lnTo>
                  <a:lnTo>
                    <a:pt x="0" y="1245227"/>
                  </a:lnTo>
                  <a:lnTo>
                    <a:pt x="0" y="0"/>
                  </a:lnTo>
                  <a:close/>
                </a:path>
              </a:pathLst>
            </a:custGeom>
            <a:ln w="28575">
              <a:solidFill>
                <a:srgbClr val="00B0F0"/>
              </a:solidFill>
            </a:ln>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Net weight</a:t>
              </a:r>
              <a:r>
                <a:rPr lang="en-US" sz="1600" kern="1200" dirty="0"/>
                <a:t>: Net weight in kilogram</a:t>
              </a:r>
            </a:p>
          </p:txBody>
        </p:sp>
      </p:grpSp>
    </p:spTree>
    <p:extLst>
      <p:ext uri="{BB962C8B-B14F-4D97-AF65-F5344CB8AC3E}">
        <p14:creationId xmlns:p14="http://schemas.microsoft.com/office/powerpoint/2010/main" val="128294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39AD-7A69-0820-25F0-F2D1452BD991}"/>
              </a:ext>
            </a:extLst>
          </p:cNvPr>
          <p:cNvSpPr>
            <a:spLocks noGrp="1"/>
          </p:cNvSpPr>
          <p:nvPr>
            <p:ph type="title"/>
          </p:nvPr>
        </p:nvSpPr>
        <p:spPr/>
        <p:txBody>
          <a:bodyPr/>
          <a:lstStyle/>
          <a:p>
            <a:r>
              <a:rPr lang="en-US" sz="3600" b="1" dirty="0"/>
              <a:t>Metadata</a:t>
            </a:r>
            <a:r>
              <a:rPr lang="en-US" dirty="0"/>
              <a:t> of UN Comtrade</a:t>
            </a:r>
          </a:p>
        </p:txBody>
      </p:sp>
      <p:sp>
        <p:nvSpPr>
          <p:cNvPr id="3" name="Slide Number Placeholder 2">
            <a:extLst>
              <a:ext uri="{FF2B5EF4-FFF2-40B4-BE49-F238E27FC236}">
                <a16:creationId xmlns:a16="http://schemas.microsoft.com/office/drawing/2014/main" id="{38EC420C-0069-9C8C-1F6F-CFF671226E67}"/>
              </a:ext>
            </a:extLst>
          </p:cNvPr>
          <p:cNvSpPr>
            <a:spLocks noGrp="1"/>
          </p:cNvSpPr>
          <p:nvPr>
            <p:ph type="sldNum" sz="quarter" idx="12"/>
          </p:nvPr>
        </p:nvSpPr>
        <p:spPr/>
        <p:txBody>
          <a:bodyPr/>
          <a:lstStyle/>
          <a:p>
            <a:fld id="{79BCE842-1BF6-4DC9-9193-970915873267}" type="slidenum">
              <a:rPr lang="en-US" smtClean="0"/>
              <a:pPr/>
              <a:t>5</a:t>
            </a:fld>
            <a:endParaRPr lang="en-US" dirty="0"/>
          </a:p>
        </p:txBody>
      </p:sp>
      <p:sp>
        <p:nvSpPr>
          <p:cNvPr id="4" name="TextBox 3">
            <a:extLst>
              <a:ext uri="{FF2B5EF4-FFF2-40B4-BE49-F238E27FC236}">
                <a16:creationId xmlns:a16="http://schemas.microsoft.com/office/drawing/2014/main" id="{2141C382-E2E4-FC59-206B-914EB644E0F0}"/>
              </a:ext>
            </a:extLst>
          </p:cNvPr>
          <p:cNvSpPr txBox="1"/>
          <p:nvPr/>
        </p:nvSpPr>
        <p:spPr>
          <a:xfrm>
            <a:off x="483144" y="1438497"/>
            <a:ext cx="10266632" cy="3939540"/>
          </a:xfrm>
          <a:prstGeom prst="rect">
            <a:avLst/>
          </a:prstGeom>
          <a:noFill/>
        </p:spPr>
        <p:txBody>
          <a:bodyPr wrap="square">
            <a:spAutoFit/>
          </a:bodyPr>
          <a:lstStyle/>
          <a:p>
            <a:pPr marL="342900" indent="-342900" algn="l" rtl="0" fontAlgn="base">
              <a:spcBef>
                <a:spcPts val="600"/>
              </a:spcBef>
              <a:buClr>
                <a:srgbClr val="608ECA"/>
              </a:buClr>
              <a:buFont typeface="Calibri" panose="020F0502020204030204" pitchFamily="34" charset="0"/>
              <a:buChar char="●"/>
            </a:pPr>
            <a:r>
              <a:rPr lang="en-US" sz="2400" b="1" dirty="0"/>
              <a:t>S</a:t>
            </a:r>
            <a:r>
              <a:rPr lang="en-US" sz="2400" b="1" i="0" dirty="0">
                <a:effectLst/>
              </a:rPr>
              <a:t>tructural metadata</a:t>
            </a:r>
            <a:r>
              <a:rPr lang="en-US" sz="2400" i="0" dirty="0">
                <a:solidFill>
                  <a:srgbClr val="000000"/>
                </a:solidFill>
                <a:effectLst/>
              </a:rPr>
              <a:t>: The wiki page includes structural metadata </a:t>
            </a:r>
            <a:r>
              <a:rPr lang="en-US" sz="2400" i="0" dirty="0">
                <a:solidFill>
                  <a:srgbClr val="000000"/>
                </a:solidFill>
                <a:effectLst/>
                <a:hlinkClick r:id="rId3"/>
              </a:rPr>
              <a:t>https://unstats.un.org/wiki/display/comtrade</a:t>
            </a:r>
            <a:r>
              <a:rPr lang="en-US" sz="2400" i="0" dirty="0">
                <a:solidFill>
                  <a:srgbClr val="000000"/>
                </a:solidFill>
                <a:effectLst/>
              </a:rPr>
              <a:t> </a:t>
            </a:r>
          </a:p>
          <a:p>
            <a:pPr marL="342900" indent="-342900" fontAlgn="base">
              <a:spcBef>
                <a:spcPts val="600"/>
              </a:spcBef>
              <a:buClr>
                <a:srgbClr val="608ECA"/>
              </a:buClr>
              <a:buFont typeface="Calibri" panose="020F0502020204030204" pitchFamily="34" charset="0"/>
              <a:buChar char="●"/>
            </a:pPr>
            <a:r>
              <a:rPr lang="en-US" sz="2400" b="1" i="0" dirty="0">
                <a:solidFill>
                  <a:srgbClr val="000000"/>
                </a:solidFill>
                <a:effectLst/>
              </a:rPr>
              <a:t>Reference metadata</a:t>
            </a:r>
            <a:r>
              <a:rPr lang="en-US" sz="2400" i="0" dirty="0">
                <a:solidFill>
                  <a:srgbClr val="000000"/>
                </a:solidFill>
                <a:effectLst/>
              </a:rPr>
              <a:t>: Reference metadata is on the </a:t>
            </a:r>
            <a:r>
              <a:rPr lang="en-US" sz="2400" i="0" dirty="0" err="1">
                <a:solidFill>
                  <a:srgbClr val="000000"/>
                </a:solidFill>
                <a:effectLst/>
              </a:rPr>
              <a:t>Comtrade</a:t>
            </a:r>
            <a:r>
              <a:rPr lang="en-US" sz="2400" i="0" dirty="0">
                <a:solidFill>
                  <a:srgbClr val="000000"/>
                </a:solidFill>
                <a:effectLst/>
              </a:rPr>
              <a:t> website, Data availability page: </a:t>
            </a:r>
            <a:r>
              <a:rPr lang="en-US" sz="2400" i="0" dirty="0">
                <a:solidFill>
                  <a:srgbClr val="000000"/>
                </a:solidFill>
                <a:effectLst/>
                <a:hlinkClick r:id="rId4"/>
              </a:rPr>
              <a:t>https://comtradeplus.un.org/DataAvailability</a:t>
            </a:r>
            <a:r>
              <a:rPr lang="en-US" sz="2400" i="0" dirty="0">
                <a:solidFill>
                  <a:srgbClr val="000000"/>
                </a:solidFill>
                <a:effectLst/>
              </a:rPr>
              <a:t>. </a:t>
            </a:r>
            <a:r>
              <a:rPr lang="en-US" sz="2400" dirty="0">
                <a:solidFill>
                  <a:srgbClr val="000000"/>
                </a:solidFill>
              </a:rPr>
              <a:t>This page </a:t>
            </a:r>
            <a:r>
              <a:rPr lang="en-US" sz="2400" i="0" dirty="0">
                <a:solidFill>
                  <a:srgbClr val="000000"/>
                </a:solidFill>
                <a:effectLst/>
              </a:rPr>
              <a:t>describes the relevant information when processing the data, such as the data collection date, data source, and new or revised dataset. It also </a:t>
            </a:r>
            <a:r>
              <a:rPr lang="en-US" sz="2400" dirty="0">
                <a:solidFill>
                  <a:srgbClr val="000000"/>
                </a:solidFill>
              </a:rPr>
              <a:t>includes items such as </a:t>
            </a:r>
            <a:r>
              <a:rPr lang="en-US" sz="2400" i="0" dirty="0">
                <a:solidFill>
                  <a:srgbClr val="000000"/>
                </a:solidFill>
                <a:effectLst/>
              </a:rPr>
              <a:t>Currency, Conversion Factor, Trade system, Import/Export valuation, Publication Note. </a:t>
            </a:r>
          </a:p>
          <a:p>
            <a:pPr marL="342900" indent="-342900" algn="l" rtl="0" fontAlgn="base">
              <a:spcBef>
                <a:spcPts val="600"/>
              </a:spcBef>
              <a:buClr>
                <a:srgbClr val="608ECA"/>
              </a:buClr>
              <a:buFont typeface="Calibri" panose="020F0502020204030204" pitchFamily="34" charset="0"/>
              <a:buChar char="●"/>
            </a:pPr>
            <a:r>
              <a:rPr lang="en-US" sz="2400" i="0" dirty="0">
                <a:solidFill>
                  <a:srgbClr val="000000"/>
                </a:solidFill>
                <a:effectLst/>
              </a:rPr>
              <a:t>Alternatively, you can query the metadata using the Python package “</a:t>
            </a:r>
            <a:r>
              <a:rPr lang="en-US" sz="2400" i="0" dirty="0" err="1">
                <a:solidFill>
                  <a:srgbClr val="000000"/>
                </a:solidFill>
                <a:effectLst/>
              </a:rPr>
              <a:t>comtradeapicall</a:t>
            </a:r>
            <a:r>
              <a:rPr lang="en-US" sz="2400" i="0" dirty="0">
                <a:solidFill>
                  <a:srgbClr val="000000"/>
                </a:solidFill>
                <a:effectLst/>
              </a:rPr>
              <a:t>”. See more at  </a:t>
            </a:r>
            <a:r>
              <a:rPr lang="en-US" sz="2400" i="0" dirty="0">
                <a:solidFill>
                  <a:srgbClr val="000000"/>
                </a:solidFill>
                <a:effectLst/>
                <a:hlinkClick r:id="rId5"/>
              </a:rPr>
              <a:t>https://pypi.org/project/comtradeapicall</a:t>
            </a:r>
            <a:endParaRPr lang="en-US" sz="2400" i="0" dirty="0">
              <a:solidFill>
                <a:srgbClr val="000000"/>
              </a:solidFill>
              <a:effectLst/>
            </a:endParaRPr>
          </a:p>
        </p:txBody>
      </p:sp>
    </p:spTree>
    <p:extLst>
      <p:ext uri="{BB962C8B-B14F-4D97-AF65-F5344CB8AC3E}">
        <p14:creationId xmlns:p14="http://schemas.microsoft.com/office/powerpoint/2010/main" val="30152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C5F6-55DD-8A5C-CBD8-C7D840F269B0}"/>
              </a:ext>
            </a:extLst>
          </p:cNvPr>
          <p:cNvSpPr>
            <a:spLocks noGrp="1"/>
          </p:cNvSpPr>
          <p:nvPr>
            <p:ph type="title"/>
          </p:nvPr>
        </p:nvSpPr>
        <p:spPr/>
        <p:txBody>
          <a:bodyPr/>
          <a:lstStyle/>
          <a:p>
            <a:r>
              <a:rPr lang="en-US" sz="3600" b="1" dirty="0"/>
              <a:t>Metadata</a:t>
            </a:r>
            <a:endParaRPr lang="en-US" dirty="0"/>
          </a:p>
        </p:txBody>
      </p:sp>
      <p:sp>
        <p:nvSpPr>
          <p:cNvPr id="3" name="Slide Number Placeholder 2">
            <a:extLst>
              <a:ext uri="{FF2B5EF4-FFF2-40B4-BE49-F238E27FC236}">
                <a16:creationId xmlns:a16="http://schemas.microsoft.com/office/drawing/2014/main" id="{727EFA7F-F918-1C05-5F28-48FC4F801139}"/>
              </a:ext>
            </a:extLst>
          </p:cNvPr>
          <p:cNvSpPr>
            <a:spLocks noGrp="1"/>
          </p:cNvSpPr>
          <p:nvPr>
            <p:ph type="sldNum" sz="quarter" idx="12"/>
          </p:nvPr>
        </p:nvSpPr>
        <p:spPr/>
        <p:txBody>
          <a:bodyPr/>
          <a:lstStyle/>
          <a:p>
            <a:fld id="{79BCE842-1BF6-4DC9-9193-970915873267}" type="slidenum">
              <a:rPr lang="en-US" smtClean="0"/>
              <a:pPr/>
              <a:t>6</a:t>
            </a:fld>
            <a:endParaRPr lang="en-US" dirty="0"/>
          </a:p>
        </p:txBody>
      </p:sp>
      <p:sp>
        <p:nvSpPr>
          <p:cNvPr id="5" name="TextBox 4">
            <a:extLst>
              <a:ext uri="{FF2B5EF4-FFF2-40B4-BE49-F238E27FC236}">
                <a16:creationId xmlns:a16="http://schemas.microsoft.com/office/drawing/2014/main" id="{48B50C62-4217-2FE6-88AF-1AA9215441CA}"/>
              </a:ext>
            </a:extLst>
          </p:cNvPr>
          <p:cNvSpPr txBox="1"/>
          <p:nvPr/>
        </p:nvSpPr>
        <p:spPr>
          <a:xfrm>
            <a:off x="590314" y="1143159"/>
            <a:ext cx="11676605" cy="430887"/>
          </a:xfrm>
          <a:prstGeom prst="rect">
            <a:avLst/>
          </a:prstGeom>
          <a:noFill/>
        </p:spPr>
        <p:txBody>
          <a:bodyPr wrap="square" lIns="91440" tIns="45720" rIns="91440" bIns="45720" anchor="t">
            <a:spAutoFit/>
          </a:bodyPr>
          <a:lstStyle/>
          <a:p>
            <a:r>
              <a:rPr lang="en-US" sz="2200" dirty="0">
                <a:solidFill>
                  <a:srgbClr val="000000"/>
                </a:solidFill>
              </a:rPr>
              <a:t>Data availability page on UN Comtrade: </a:t>
            </a:r>
            <a:r>
              <a:rPr lang="en-US" sz="2200" dirty="0">
                <a:hlinkClick r:id="rId3"/>
              </a:rPr>
              <a:t>https://comtradeplus.un.org/DataAvailability</a:t>
            </a:r>
            <a:r>
              <a:rPr lang="en-US" sz="2200" dirty="0"/>
              <a:t>  </a:t>
            </a:r>
            <a:endParaRPr lang="en-US"/>
          </a:p>
        </p:txBody>
      </p:sp>
      <p:pic>
        <p:nvPicPr>
          <p:cNvPr id="7" name="Picture 6">
            <a:extLst>
              <a:ext uri="{FF2B5EF4-FFF2-40B4-BE49-F238E27FC236}">
                <a16:creationId xmlns:a16="http://schemas.microsoft.com/office/drawing/2014/main" id="{CAD7A38C-CD05-E08E-ED9D-CDF3E75579FC}"/>
              </a:ext>
            </a:extLst>
          </p:cNvPr>
          <p:cNvPicPr>
            <a:picLocks noChangeAspect="1"/>
          </p:cNvPicPr>
          <p:nvPr/>
        </p:nvPicPr>
        <p:blipFill rotWithShape="1">
          <a:blip r:embed="rId4"/>
          <a:srcRect b="12857"/>
          <a:stretch/>
        </p:blipFill>
        <p:spPr>
          <a:xfrm>
            <a:off x="601054" y="1571679"/>
            <a:ext cx="9384608" cy="4268239"/>
          </a:xfrm>
          <a:prstGeom prst="rect">
            <a:avLst/>
          </a:prstGeom>
        </p:spPr>
      </p:pic>
      <p:sp>
        <p:nvSpPr>
          <p:cNvPr id="8" name="Rectangle 7">
            <a:extLst>
              <a:ext uri="{FF2B5EF4-FFF2-40B4-BE49-F238E27FC236}">
                <a16:creationId xmlns:a16="http://schemas.microsoft.com/office/drawing/2014/main" id="{336FEC58-2FA7-B077-67F1-E8526C010A10}"/>
              </a:ext>
            </a:extLst>
          </p:cNvPr>
          <p:cNvSpPr/>
          <p:nvPr/>
        </p:nvSpPr>
        <p:spPr>
          <a:xfrm>
            <a:off x="8218066" y="3991917"/>
            <a:ext cx="632572" cy="1951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5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C5F6-55DD-8A5C-CBD8-C7D840F269B0}"/>
              </a:ext>
            </a:extLst>
          </p:cNvPr>
          <p:cNvSpPr>
            <a:spLocks noGrp="1"/>
          </p:cNvSpPr>
          <p:nvPr>
            <p:ph type="title"/>
          </p:nvPr>
        </p:nvSpPr>
        <p:spPr/>
        <p:txBody>
          <a:bodyPr/>
          <a:lstStyle/>
          <a:p>
            <a:r>
              <a:rPr lang="en-US" sz="3600" b="1" dirty="0"/>
              <a:t>Metadata</a:t>
            </a:r>
            <a:endParaRPr lang="en-US" dirty="0"/>
          </a:p>
        </p:txBody>
      </p:sp>
      <p:sp>
        <p:nvSpPr>
          <p:cNvPr id="3" name="Slide Number Placeholder 2">
            <a:extLst>
              <a:ext uri="{FF2B5EF4-FFF2-40B4-BE49-F238E27FC236}">
                <a16:creationId xmlns:a16="http://schemas.microsoft.com/office/drawing/2014/main" id="{727EFA7F-F918-1C05-5F28-48FC4F801139}"/>
              </a:ext>
            </a:extLst>
          </p:cNvPr>
          <p:cNvSpPr>
            <a:spLocks noGrp="1"/>
          </p:cNvSpPr>
          <p:nvPr>
            <p:ph type="sldNum" sz="quarter" idx="12"/>
          </p:nvPr>
        </p:nvSpPr>
        <p:spPr/>
        <p:txBody>
          <a:bodyPr/>
          <a:lstStyle/>
          <a:p>
            <a:fld id="{79BCE842-1BF6-4DC9-9193-970915873267}" type="slidenum">
              <a:rPr lang="en-US" smtClean="0"/>
              <a:pPr/>
              <a:t>7</a:t>
            </a:fld>
            <a:endParaRPr lang="en-US" dirty="0"/>
          </a:p>
        </p:txBody>
      </p:sp>
      <p:sp>
        <p:nvSpPr>
          <p:cNvPr id="5" name="TextBox 4">
            <a:extLst>
              <a:ext uri="{FF2B5EF4-FFF2-40B4-BE49-F238E27FC236}">
                <a16:creationId xmlns:a16="http://schemas.microsoft.com/office/drawing/2014/main" id="{48B50C62-4217-2FE6-88AF-1AA9215441CA}"/>
              </a:ext>
            </a:extLst>
          </p:cNvPr>
          <p:cNvSpPr txBox="1"/>
          <p:nvPr/>
        </p:nvSpPr>
        <p:spPr>
          <a:xfrm>
            <a:off x="590314" y="1143159"/>
            <a:ext cx="10954189" cy="430887"/>
          </a:xfrm>
          <a:prstGeom prst="rect">
            <a:avLst/>
          </a:prstGeom>
          <a:noFill/>
        </p:spPr>
        <p:txBody>
          <a:bodyPr wrap="square">
            <a:spAutoFit/>
          </a:bodyPr>
          <a:lstStyle/>
          <a:p>
            <a:r>
              <a:rPr lang="en-US" sz="2200" dirty="0">
                <a:solidFill>
                  <a:srgbClr val="000000"/>
                </a:solidFill>
              </a:rPr>
              <a:t>Reference metadata on UN </a:t>
            </a:r>
            <a:r>
              <a:rPr lang="en-US" sz="2200" dirty="0" err="1">
                <a:solidFill>
                  <a:srgbClr val="000000"/>
                </a:solidFill>
              </a:rPr>
              <a:t>Comtrade</a:t>
            </a:r>
            <a:r>
              <a:rPr lang="en-US" sz="2200" dirty="0">
                <a:solidFill>
                  <a:srgbClr val="000000"/>
                </a:solidFill>
              </a:rPr>
              <a:t>: </a:t>
            </a:r>
            <a:r>
              <a:rPr lang="en-US" sz="2200" dirty="0">
                <a:hlinkClick r:id="rId3"/>
              </a:rPr>
              <a:t>https://comtradeplus.un.org/DataAvailability</a:t>
            </a:r>
            <a:r>
              <a:rPr lang="en-US" sz="2200" dirty="0"/>
              <a:t>  </a:t>
            </a:r>
          </a:p>
        </p:txBody>
      </p:sp>
      <p:pic>
        <p:nvPicPr>
          <p:cNvPr id="4" name="Picture 3">
            <a:extLst>
              <a:ext uri="{FF2B5EF4-FFF2-40B4-BE49-F238E27FC236}">
                <a16:creationId xmlns:a16="http://schemas.microsoft.com/office/drawing/2014/main" id="{A6E37980-FEA8-C023-531B-399B61AD27D7}"/>
              </a:ext>
            </a:extLst>
          </p:cNvPr>
          <p:cNvPicPr>
            <a:picLocks noChangeAspect="1"/>
          </p:cNvPicPr>
          <p:nvPr/>
        </p:nvPicPr>
        <p:blipFill rotWithShape="1">
          <a:blip r:embed="rId4"/>
          <a:srcRect b="2940"/>
          <a:stretch/>
        </p:blipFill>
        <p:spPr>
          <a:xfrm>
            <a:off x="713677" y="1706881"/>
            <a:ext cx="9600809" cy="4433140"/>
          </a:xfrm>
          <a:prstGeom prst="rect">
            <a:avLst/>
          </a:prstGeom>
        </p:spPr>
      </p:pic>
    </p:spTree>
    <p:extLst>
      <p:ext uri="{BB962C8B-B14F-4D97-AF65-F5344CB8AC3E}">
        <p14:creationId xmlns:p14="http://schemas.microsoft.com/office/powerpoint/2010/main" val="276638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D7EA8B-FA13-8CBA-A039-679D7D513F72}"/>
              </a:ext>
            </a:extLst>
          </p:cNvPr>
          <p:cNvSpPr/>
          <p:nvPr/>
        </p:nvSpPr>
        <p:spPr>
          <a:xfrm>
            <a:off x="7852407" y="2622564"/>
            <a:ext cx="4258005" cy="2129883"/>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8C5F6-55DD-8A5C-CBD8-C7D840F269B0}"/>
              </a:ext>
            </a:extLst>
          </p:cNvPr>
          <p:cNvSpPr>
            <a:spLocks noGrp="1"/>
          </p:cNvSpPr>
          <p:nvPr>
            <p:ph type="title"/>
          </p:nvPr>
        </p:nvSpPr>
        <p:spPr/>
        <p:txBody>
          <a:bodyPr/>
          <a:lstStyle/>
          <a:p>
            <a:r>
              <a:rPr lang="en-US" sz="3600" b="1" dirty="0"/>
              <a:t>Metadata</a:t>
            </a:r>
            <a:endParaRPr lang="en-US" dirty="0"/>
          </a:p>
        </p:txBody>
      </p:sp>
      <p:sp>
        <p:nvSpPr>
          <p:cNvPr id="3" name="Slide Number Placeholder 2">
            <a:extLst>
              <a:ext uri="{FF2B5EF4-FFF2-40B4-BE49-F238E27FC236}">
                <a16:creationId xmlns:a16="http://schemas.microsoft.com/office/drawing/2014/main" id="{727EFA7F-F918-1C05-5F28-48FC4F801139}"/>
              </a:ext>
            </a:extLst>
          </p:cNvPr>
          <p:cNvSpPr>
            <a:spLocks noGrp="1"/>
          </p:cNvSpPr>
          <p:nvPr>
            <p:ph type="sldNum" sz="quarter" idx="12"/>
          </p:nvPr>
        </p:nvSpPr>
        <p:spPr/>
        <p:txBody>
          <a:bodyPr/>
          <a:lstStyle/>
          <a:p>
            <a:fld id="{79BCE842-1BF6-4DC9-9193-970915873267}" type="slidenum">
              <a:rPr lang="en-US" smtClean="0"/>
              <a:pPr/>
              <a:t>8</a:t>
            </a:fld>
            <a:endParaRPr lang="en-US" dirty="0"/>
          </a:p>
        </p:txBody>
      </p:sp>
      <p:sp>
        <p:nvSpPr>
          <p:cNvPr id="5" name="TextBox 4">
            <a:extLst>
              <a:ext uri="{FF2B5EF4-FFF2-40B4-BE49-F238E27FC236}">
                <a16:creationId xmlns:a16="http://schemas.microsoft.com/office/drawing/2014/main" id="{48B50C62-4217-2FE6-88AF-1AA9215441CA}"/>
              </a:ext>
            </a:extLst>
          </p:cNvPr>
          <p:cNvSpPr txBox="1"/>
          <p:nvPr/>
        </p:nvSpPr>
        <p:spPr>
          <a:xfrm>
            <a:off x="7859212" y="967417"/>
            <a:ext cx="4255177" cy="4955203"/>
          </a:xfrm>
          <a:prstGeom prst="rect">
            <a:avLst/>
          </a:prstGeom>
          <a:noFill/>
        </p:spPr>
        <p:txBody>
          <a:bodyPr wrap="square" lIns="91440" tIns="45720" rIns="91440" bIns="45720" anchor="t">
            <a:spAutoFit/>
          </a:bodyPr>
          <a:lstStyle/>
          <a:p>
            <a:pPr algn="l" rtl="0" fontAlgn="base">
              <a:spcBef>
                <a:spcPts val="600"/>
              </a:spcBef>
              <a:spcAft>
                <a:spcPts val="600"/>
              </a:spcAft>
              <a:buClr>
                <a:srgbClr val="608ECA"/>
              </a:buClr>
            </a:pPr>
            <a:r>
              <a:rPr lang="en-US" sz="2200" dirty="0">
                <a:solidFill>
                  <a:srgbClr val="000000"/>
                </a:solidFill>
              </a:rPr>
              <a:t>Q</a:t>
            </a:r>
            <a:r>
              <a:rPr lang="en-US" sz="2200" i="0" dirty="0">
                <a:solidFill>
                  <a:srgbClr val="000000"/>
                </a:solidFill>
                <a:effectLst/>
              </a:rPr>
              <a:t>uery the metadata using the Python package “</a:t>
            </a:r>
            <a:r>
              <a:rPr lang="en-US" sz="2200" i="0" dirty="0" err="1">
                <a:solidFill>
                  <a:srgbClr val="608ECA"/>
                </a:solidFill>
                <a:effectLst/>
              </a:rPr>
              <a:t>comtradeapicall</a:t>
            </a:r>
            <a:r>
              <a:rPr lang="en-US" sz="2200" i="0" dirty="0">
                <a:solidFill>
                  <a:srgbClr val="000000"/>
                </a:solidFill>
                <a:effectLst/>
              </a:rPr>
              <a:t>”. </a:t>
            </a:r>
          </a:p>
          <a:p>
            <a:pPr>
              <a:spcBef>
                <a:spcPts val="600"/>
              </a:spcBef>
              <a:spcAft>
                <a:spcPts val="600"/>
              </a:spcAft>
            </a:pPr>
            <a:r>
              <a:rPr lang="en-US" sz="2200" dirty="0" err="1">
                <a:cs typeface="Calibri"/>
              </a:rPr>
              <a:t>Eg.</a:t>
            </a:r>
            <a:r>
              <a:rPr lang="en-US" sz="2200" dirty="0">
                <a:cs typeface="Calibri"/>
              </a:rPr>
              <a:t> Annual merchandise trade metadata of 2022</a:t>
            </a:r>
            <a:endParaRPr lang="en-US" sz="2200" dirty="0"/>
          </a:p>
          <a:p>
            <a:pPr algn="l" rtl="0" fontAlgn="base">
              <a:spcBef>
                <a:spcPts val="600"/>
              </a:spcBef>
              <a:spcAft>
                <a:spcPts val="600"/>
              </a:spcAft>
              <a:buClr>
                <a:srgbClr val="608ECA"/>
              </a:buClr>
            </a:pPr>
            <a:r>
              <a:rPr lang="en-US" sz="2200" dirty="0" err="1">
                <a:effectLst/>
              </a:rPr>
              <a:t>df_meta</a:t>
            </a:r>
            <a:r>
              <a:rPr lang="en-US" sz="2200" dirty="0">
                <a:effectLst/>
              </a:rPr>
              <a:t> = </a:t>
            </a:r>
            <a:r>
              <a:rPr lang="en-US" sz="2200" dirty="0" err="1">
                <a:effectLst/>
              </a:rPr>
              <a:t>comtradeapicall.getMetadata</a:t>
            </a:r>
            <a:r>
              <a:rPr lang="en-US" sz="2200" dirty="0">
                <a:effectLst/>
              </a:rPr>
              <a:t>( </a:t>
            </a:r>
            <a:r>
              <a:rPr lang="en-US" sz="2200" dirty="0" err="1">
                <a:effectLst/>
              </a:rPr>
              <a:t>subscription_key</a:t>
            </a:r>
            <a:r>
              <a:rPr lang="en-US" sz="2200" dirty="0">
                <a:effectLst/>
              </a:rPr>
              <a:t>, </a:t>
            </a:r>
            <a:r>
              <a:rPr lang="en-US" sz="2200" dirty="0" err="1">
                <a:effectLst/>
              </a:rPr>
              <a:t>typeCode</a:t>
            </a:r>
            <a:r>
              <a:rPr lang="en-US" sz="2200" dirty="0">
                <a:effectLst/>
              </a:rPr>
              <a:t>='</a:t>
            </a:r>
            <a:r>
              <a:rPr lang="en-US" sz="2200" dirty="0">
                <a:solidFill>
                  <a:srgbClr val="C00000"/>
                </a:solidFill>
                <a:effectLst/>
              </a:rPr>
              <a:t>C</a:t>
            </a:r>
            <a:r>
              <a:rPr lang="en-US" sz="2200" dirty="0">
                <a:effectLst/>
              </a:rPr>
              <a:t>', </a:t>
            </a:r>
            <a:r>
              <a:rPr lang="en-US" sz="2200" dirty="0" err="1">
                <a:effectLst/>
              </a:rPr>
              <a:t>freqCode</a:t>
            </a:r>
            <a:r>
              <a:rPr lang="en-US" sz="2200" dirty="0">
                <a:effectLst/>
              </a:rPr>
              <a:t>='</a:t>
            </a:r>
            <a:r>
              <a:rPr lang="en-US" sz="2200" dirty="0">
                <a:solidFill>
                  <a:srgbClr val="C00000"/>
                </a:solidFill>
                <a:effectLst/>
              </a:rPr>
              <a:t>A</a:t>
            </a:r>
            <a:r>
              <a:rPr lang="en-US" sz="2200" dirty="0">
                <a:effectLst/>
              </a:rPr>
              <a:t>', </a:t>
            </a:r>
            <a:r>
              <a:rPr lang="en-US" sz="2200" dirty="0" err="1">
                <a:effectLst/>
              </a:rPr>
              <a:t>clCode</a:t>
            </a:r>
            <a:r>
              <a:rPr lang="en-US" sz="2200" dirty="0">
                <a:effectLst/>
              </a:rPr>
              <a:t>='</a:t>
            </a:r>
            <a:r>
              <a:rPr lang="en-US" sz="2200" dirty="0">
                <a:solidFill>
                  <a:srgbClr val="C00000"/>
                </a:solidFill>
                <a:effectLst/>
              </a:rPr>
              <a:t>HS</a:t>
            </a:r>
            <a:r>
              <a:rPr lang="en-US" sz="2200" dirty="0">
                <a:effectLst/>
              </a:rPr>
              <a:t>', period='</a:t>
            </a:r>
            <a:r>
              <a:rPr lang="en-US" sz="2200" dirty="0">
                <a:solidFill>
                  <a:srgbClr val="C00000"/>
                </a:solidFill>
                <a:effectLst/>
              </a:rPr>
              <a:t>2022</a:t>
            </a:r>
            <a:r>
              <a:rPr lang="en-US" sz="2200" dirty="0">
                <a:effectLst/>
              </a:rPr>
              <a:t>’, </a:t>
            </a:r>
            <a:r>
              <a:rPr lang="en-US" sz="2200" dirty="0" err="1">
                <a:effectLst/>
              </a:rPr>
              <a:t>reporterCode</a:t>
            </a:r>
            <a:r>
              <a:rPr lang="en-US" sz="2200" dirty="0">
                <a:effectLst/>
              </a:rPr>
              <a:t>=</a:t>
            </a:r>
            <a:r>
              <a:rPr lang="en-US" sz="2200" dirty="0">
                <a:solidFill>
                  <a:schemeClr val="accent6">
                    <a:lumMod val="75000"/>
                  </a:schemeClr>
                </a:solidFill>
                <a:effectLst/>
              </a:rPr>
              <a:t>None</a:t>
            </a:r>
            <a:r>
              <a:rPr lang="en-US" sz="2200" dirty="0">
                <a:effectLst/>
              </a:rPr>
              <a:t>, </a:t>
            </a:r>
            <a:r>
              <a:rPr lang="en-US" sz="2200" dirty="0" err="1">
                <a:effectLst/>
              </a:rPr>
              <a:t>showHistory</a:t>
            </a:r>
            <a:r>
              <a:rPr lang="en-US" sz="2200" dirty="0">
                <a:effectLst/>
              </a:rPr>
              <a:t>=</a:t>
            </a:r>
            <a:r>
              <a:rPr lang="en-US" sz="2200" dirty="0">
                <a:solidFill>
                  <a:schemeClr val="accent6">
                    <a:lumMod val="75000"/>
                  </a:schemeClr>
                </a:solidFill>
                <a:effectLst/>
              </a:rPr>
              <a:t>False</a:t>
            </a:r>
            <a:r>
              <a:rPr lang="en-US" sz="2200" dirty="0">
                <a:effectLst/>
              </a:rPr>
              <a:t>)</a:t>
            </a:r>
            <a:endParaRPr lang="en-US" sz="2200" dirty="0"/>
          </a:p>
          <a:p>
            <a:pPr algn="l" rtl="0" fontAlgn="base">
              <a:spcBef>
                <a:spcPts val="600"/>
              </a:spcBef>
              <a:spcAft>
                <a:spcPts val="600"/>
              </a:spcAft>
              <a:buClr>
                <a:srgbClr val="608ECA"/>
              </a:buClr>
            </a:pPr>
            <a:r>
              <a:rPr lang="en-US" sz="2200" i="0" dirty="0">
                <a:solidFill>
                  <a:srgbClr val="000000"/>
                </a:solidFill>
                <a:effectLst/>
              </a:rPr>
              <a:t>See more at:  </a:t>
            </a:r>
            <a:r>
              <a:rPr lang="en-US" sz="2200" i="0" dirty="0">
                <a:solidFill>
                  <a:srgbClr val="000000"/>
                </a:solidFill>
                <a:effectLst/>
                <a:hlinkClick r:id="rId3"/>
              </a:rPr>
              <a:t>https://pypi.org/project/comtradeapicall</a:t>
            </a:r>
            <a:endParaRPr lang="en-US" sz="2200" i="0" dirty="0">
              <a:solidFill>
                <a:srgbClr val="000000"/>
              </a:solidFill>
              <a:effectLst/>
            </a:endParaRPr>
          </a:p>
        </p:txBody>
      </p:sp>
      <p:pic>
        <p:nvPicPr>
          <p:cNvPr id="6" name="Picture 5">
            <a:extLst>
              <a:ext uri="{FF2B5EF4-FFF2-40B4-BE49-F238E27FC236}">
                <a16:creationId xmlns:a16="http://schemas.microsoft.com/office/drawing/2014/main" id="{7AE66776-61F0-1636-E6A1-11AB0000376C}"/>
              </a:ext>
            </a:extLst>
          </p:cNvPr>
          <p:cNvPicPr>
            <a:picLocks noChangeAspect="1"/>
          </p:cNvPicPr>
          <p:nvPr/>
        </p:nvPicPr>
        <p:blipFill>
          <a:blip r:embed="rId4"/>
          <a:stretch>
            <a:fillRect/>
          </a:stretch>
        </p:blipFill>
        <p:spPr>
          <a:xfrm>
            <a:off x="42886" y="1054116"/>
            <a:ext cx="7734586" cy="5757583"/>
          </a:xfrm>
          <a:prstGeom prst="rect">
            <a:avLst/>
          </a:prstGeom>
        </p:spPr>
      </p:pic>
    </p:spTree>
    <p:extLst>
      <p:ext uri="{BB962C8B-B14F-4D97-AF65-F5344CB8AC3E}">
        <p14:creationId xmlns:p14="http://schemas.microsoft.com/office/powerpoint/2010/main" val="369234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8DFC-717D-60C6-3B86-456BF6CB35AB}"/>
              </a:ext>
            </a:extLst>
          </p:cNvPr>
          <p:cNvSpPr>
            <a:spLocks noGrp="1"/>
          </p:cNvSpPr>
          <p:nvPr>
            <p:ph type="title"/>
          </p:nvPr>
        </p:nvSpPr>
        <p:spPr/>
        <p:txBody>
          <a:bodyPr/>
          <a:lstStyle/>
          <a:p>
            <a:r>
              <a:rPr lang="en-US" dirty="0"/>
              <a:t>UN Comtrade Data Pipeline</a:t>
            </a:r>
          </a:p>
        </p:txBody>
      </p:sp>
      <p:sp>
        <p:nvSpPr>
          <p:cNvPr id="3" name="Slide Number Placeholder 2">
            <a:extLst>
              <a:ext uri="{FF2B5EF4-FFF2-40B4-BE49-F238E27FC236}">
                <a16:creationId xmlns:a16="http://schemas.microsoft.com/office/drawing/2014/main" id="{F39AD04F-F4C9-9DFF-20A6-C8CBB6AFBAB2}"/>
              </a:ext>
            </a:extLst>
          </p:cNvPr>
          <p:cNvSpPr>
            <a:spLocks noGrp="1"/>
          </p:cNvSpPr>
          <p:nvPr>
            <p:ph type="sldNum" sz="quarter" idx="12"/>
          </p:nvPr>
        </p:nvSpPr>
        <p:spPr/>
        <p:txBody>
          <a:bodyPr/>
          <a:lstStyle/>
          <a:p>
            <a:fld id="{79BCE842-1BF6-4DC9-9193-970915873267}" type="slidenum">
              <a:rPr lang="en-US" smtClean="0"/>
              <a:pPr/>
              <a:t>9</a:t>
            </a:fld>
            <a:endParaRPr lang="en-US" dirty="0"/>
          </a:p>
        </p:txBody>
      </p:sp>
      <p:sp>
        <p:nvSpPr>
          <p:cNvPr id="105" name="Rounded Rectangle 8">
            <a:extLst>
              <a:ext uri="{FF2B5EF4-FFF2-40B4-BE49-F238E27FC236}">
                <a16:creationId xmlns:a16="http://schemas.microsoft.com/office/drawing/2014/main" id="{B3A63336-8FB1-6F10-EE4A-3B1190FCBB6C}"/>
              </a:ext>
            </a:extLst>
          </p:cNvPr>
          <p:cNvSpPr/>
          <p:nvPr/>
        </p:nvSpPr>
        <p:spPr>
          <a:xfrm>
            <a:off x="526245" y="1214065"/>
            <a:ext cx="3443586" cy="2247305"/>
          </a:xfrm>
          <a:prstGeom prst="roundRect">
            <a:avLst>
              <a:gd name="adj" fmla="val 5186"/>
            </a:avLst>
          </a:prstGeom>
          <a:noFill/>
          <a:ln w="19050">
            <a:solidFill>
              <a:srgbClr val="608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Text Box 10">
            <a:extLst>
              <a:ext uri="{FF2B5EF4-FFF2-40B4-BE49-F238E27FC236}">
                <a16:creationId xmlns:a16="http://schemas.microsoft.com/office/drawing/2014/main" id="{3317A71F-F706-A908-D410-FF0B6BB7F332}"/>
              </a:ext>
            </a:extLst>
          </p:cNvPr>
          <p:cNvSpPr txBox="1">
            <a:spLocks noChangeArrowheads="1"/>
          </p:cNvSpPr>
          <p:nvPr/>
        </p:nvSpPr>
        <p:spPr bwMode="auto">
          <a:xfrm>
            <a:off x="654325" y="2125981"/>
            <a:ext cx="3315506" cy="1154162"/>
          </a:xfrm>
          <a:prstGeom prst="rect">
            <a:avLst/>
          </a:prstGeom>
          <a:noFill/>
          <a:ln w="9525">
            <a:noFill/>
            <a:miter lim="800000"/>
          </a:ln>
        </p:spPr>
        <p:txBody>
          <a:bodyPr wrap="square" lIns="45720" tIns="22860" rIns="45720" bIns="22860">
            <a:spAutoFit/>
          </a:bodyPr>
          <a:lstStyle/>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Official request for trade data to data providers (Feb for commodities, July for services)</a:t>
            </a:r>
          </a:p>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New and revised data</a:t>
            </a:r>
            <a:endParaRPr lang="en-US" sz="1400" dirty="0">
              <a:solidFill>
                <a:schemeClr val="tx1">
                  <a:lumMod val="65000"/>
                  <a:lumOff val="35000"/>
                </a:schemeClr>
              </a:solidFill>
              <a:ea typeface="Open Sans" pitchFamily="34" charset="0"/>
              <a:cs typeface="Open Sans" pitchFamily="34" charset="0"/>
            </a:endParaRPr>
          </a:p>
        </p:txBody>
      </p:sp>
      <p:sp>
        <p:nvSpPr>
          <p:cNvPr id="197" name="TextBox 196">
            <a:extLst>
              <a:ext uri="{FF2B5EF4-FFF2-40B4-BE49-F238E27FC236}">
                <a16:creationId xmlns:a16="http://schemas.microsoft.com/office/drawing/2014/main" id="{8F37FEB1-DAEE-A98B-F231-971A16183392}"/>
              </a:ext>
            </a:extLst>
          </p:cNvPr>
          <p:cNvSpPr txBox="1"/>
          <p:nvPr/>
        </p:nvSpPr>
        <p:spPr>
          <a:xfrm>
            <a:off x="961372" y="1465668"/>
            <a:ext cx="2863075" cy="400110"/>
          </a:xfrm>
          <a:prstGeom prst="rect">
            <a:avLst/>
          </a:prstGeom>
          <a:noFill/>
        </p:spPr>
        <p:txBody>
          <a:bodyPr wrap="square">
            <a:spAutoFit/>
          </a:bodyPr>
          <a:lstStyle/>
          <a:p>
            <a:pPr algn="ctr" defTabSz="1087755"/>
            <a:r>
              <a:rPr lang="en-US" sz="2000" b="1" dirty="0">
                <a:solidFill>
                  <a:schemeClr val="tx1">
                    <a:lumMod val="65000"/>
                    <a:lumOff val="35000"/>
                  </a:schemeClr>
                </a:solidFill>
                <a:ea typeface="Open Sans" pitchFamily="34" charset="0"/>
                <a:cs typeface="Open Sans" pitchFamily="34" charset="0"/>
              </a:rPr>
              <a:t>Data Request</a:t>
            </a:r>
          </a:p>
        </p:txBody>
      </p:sp>
      <p:sp>
        <p:nvSpPr>
          <p:cNvPr id="280" name="Rounded Rectangle 8">
            <a:extLst>
              <a:ext uri="{FF2B5EF4-FFF2-40B4-BE49-F238E27FC236}">
                <a16:creationId xmlns:a16="http://schemas.microsoft.com/office/drawing/2014/main" id="{94A5B735-8159-E6AD-09FB-ABB767BA6CEE}"/>
              </a:ext>
            </a:extLst>
          </p:cNvPr>
          <p:cNvSpPr/>
          <p:nvPr/>
        </p:nvSpPr>
        <p:spPr>
          <a:xfrm>
            <a:off x="4309784" y="1214065"/>
            <a:ext cx="3443586" cy="2247305"/>
          </a:xfrm>
          <a:prstGeom prst="roundRect">
            <a:avLst>
              <a:gd name="adj" fmla="val 5186"/>
            </a:avLst>
          </a:prstGeom>
          <a:noFill/>
          <a:ln w="19050">
            <a:solidFill>
              <a:srgbClr val="608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1" name="Text Box 10">
            <a:extLst>
              <a:ext uri="{FF2B5EF4-FFF2-40B4-BE49-F238E27FC236}">
                <a16:creationId xmlns:a16="http://schemas.microsoft.com/office/drawing/2014/main" id="{6C8F71C2-A8AF-4C52-D1E7-F6AB5C80E53D}"/>
              </a:ext>
            </a:extLst>
          </p:cNvPr>
          <p:cNvSpPr txBox="1">
            <a:spLocks noChangeArrowheads="1"/>
          </p:cNvSpPr>
          <p:nvPr/>
        </p:nvSpPr>
        <p:spPr bwMode="auto">
          <a:xfrm>
            <a:off x="4382109" y="2215189"/>
            <a:ext cx="3315506" cy="815608"/>
          </a:xfrm>
          <a:prstGeom prst="rect">
            <a:avLst/>
          </a:prstGeom>
          <a:noFill/>
          <a:ln w="9525">
            <a:noFill/>
            <a:miter lim="800000"/>
          </a:ln>
        </p:spPr>
        <p:txBody>
          <a:bodyPr wrap="square" lIns="45720" tIns="22860" rIns="45720" bIns="22860">
            <a:spAutoFit/>
          </a:bodyPr>
          <a:lstStyle/>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Receive data and send receipts</a:t>
            </a:r>
          </a:p>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Data registration in </a:t>
            </a:r>
            <a:r>
              <a:rPr lang="en-US" dirty="0" err="1">
                <a:solidFill>
                  <a:schemeClr val="tx1">
                    <a:lumMod val="65000"/>
                    <a:lumOff val="35000"/>
                  </a:schemeClr>
                </a:solidFill>
                <a:ea typeface="Open Sans" pitchFamily="34" charset="0"/>
                <a:cs typeface="Open Sans" pitchFamily="34" charset="0"/>
              </a:rPr>
              <a:t>CoprA</a:t>
            </a:r>
            <a:r>
              <a:rPr lang="en-US" dirty="0">
                <a:solidFill>
                  <a:schemeClr val="tx1">
                    <a:lumMod val="65000"/>
                    <a:lumOff val="35000"/>
                  </a:schemeClr>
                </a:solidFill>
                <a:ea typeface="Open Sans" pitchFamily="34" charset="0"/>
                <a:cs typeface="Open Sans" pitchFamily="34" charset="0"/>
              </a:rPr>
              <a:t>+</a:t>
            </a:r>
          </a:p>
          <a:p>
            <a:pPr algn="ctr" defTabSz="1087755"/>
            <a:endParaRPr lang="en-US" sz="1400" dirty="0">
              <a:solidFill>
                <a:schemeClr val="tx1">
                  <a:lumMod val="65000"/>
                  <a:lumOff val="35000"/>
                </a:schemeClr>
              </a:solidFill>
              <a:ea typeface="Open Sans" pitchFamily="34" charset="0"/>
              <a:cs typeface="Open Sans" pitchFamily="34" charset="0"/>
            </a:endParaRPr>
          </a:p>
        </p:txBody>
      </p:sp>
      <p:sp>
        <p:nvSpPr>
          <p:cNvPr id="283" name="TextBox 282">
            <a:extLst>
              <a:ext uri="{FF2B5EF4-FFF2-40B4-BE49-F238E27FC236}">
                <a16:creationId xmlns:a16="http://schemas.microsoft.com/office/drawing/2014/main" id="{5D343FB1-2565-2542-F26A-96613F7E1727}"/>
              </a:ext>
            </a:extLst>
          </p:cNvPr>
          <p:cNvSpPr txBox="1"/>
          <p:nvPr/>
        </p:nvSpPr>
        <p:spPr>
          <a:xfrm>
            <a:off x="4744911" y="1331855"/>
            <a:ext cx="2863075" cy="707886"/>
          </a:xfrm>
          <a:prstGeom prst="rect">
            <a:avLst/>
          </a:prstGeom>
          <a:noFill/>
        </p:spPr>
        <p:txBody>
          <a:bodyPr wrap="square">
            <a:spAutoFit/>
          </a:bodyPr>
          <a:lstStyle/>
          <a:p>
            <a:pPr algn="ctr" defTabSz="1087755"/>
            <a:r>
              <a:rPr lang="en-US" sz="2000" b="1" dirty="0">
                <a:solidFill>
                  <a:schemeClr val="tx1">
                    <a:lumMod val="65000"/>
                    <a:lumOff val="35000"/>
                  </a:schemeClr>
                </a:solidFill>
                <a:ea typeface="Open Sans" pitchFamily="34" charset="0"/>
                <a:cs typeface="Open Sans" pitchFamily="34" charset="0"/>
              </a:rPr>
              <a:t>Data Collection &amp; Registration</a:t>
            </a:r>
          </a:p>
        </p:txBody>
      </p:sp>
      <p:sp>
        <p:nvSpPr>
          <p:cNvPr id="296" name="Rounded Rectangle 8">
            <a:extLst>
              <a:ext uri="{FF2B5EF4-FFF2-40B4-BE49-F238E27FC236}">
                <a16:creationId xmlns:a16="http://schemas.microsoft.com/office/drawing/2014/main" id="{6037721B-D501-1F4E-54A8-FE9DC19D2C86}"/>
              </a:ext>
            </a:extLst>
          </p:cNvPr>
          <p:cNvSpPr/>
          <p:nvPr/>
        </p:nvSpPr>
        <p:spPr>
          <a:xfrm>
            <a:off x="8093323" y="1214065"/>
            <a:ext cx="3443586" cy="2247305"/>
          </a:xfrm>
          <a:prstGeom prst="roundRect">
            <a:avLst>
              <a:gd name="adj" fmla="val 5186"/>
            </a:avLst>
          </a:prstGeom>
          <a:noFill/>
          <a:ln w="19050">
            <a:solidFill>
              <a:srgbClr val="608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7" name="Text Box 10">
            <a:extLst>
              <a:ext uri="{FF2B5EF4-FFF2-40B4-BE49-F238E27FC236}">
                <a16:creationId xmlns:a16="http://schemas.microsoft.com/office/drawing/2014/main" id="{BDA6B94D-24B5-5678-D4B2-3986B5E1BBA4}"/>
              </a:ext>
            </a:extLst>
          </p:cNvPr>
          <p:cNvSpPr txBox="1">
            <a:spLocks noChangeArrowheads="1"/>
          </p:cNvSpPr>
          <p:nvPr/>
        </p:nvSpPr>
        <p:spPr bwMode="auto">
          <a:xfrm>
            <a:off x="8221403" y="2125981"/>
            <a:ext cx="3443586" cy="1154162"/>
          </a:xfrm>
          <a:prstGeom prst="rect">
            <a:avLst/>
          </a:prstGeom>
          <a:noFill/>
          <a:ln w="9525">
            <a:noFill/>
            <a:miter lim="800000"/>
          </a:ln>
        </p:spPr>
        <p:txBody>
          <a:bodyPr wrap="square" lIns="45720" tIns="22860" rIns="45720" bIns="22860">
            <a:spAutoFit/>
          </a:bodyPr>
          <a:lstStyle/>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Data is transformed to the standard input format</a:t>
            </a:r>
          </a:p>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Data reference decks are prepared</a:t>
            </a:r>
            <a:endParaRPr lang="en-US" sz="1400" dirty="0">
              <a:solidFill>
                <a:schemeClr val="tx1">
                  <a:lumMod val="65000"/>
                  <a:lumOff val="35000"/>
                </a:schemeClr>
              </a:solidFill>
              <a:ea typeface="Open Sans" pitchFamily="34" charset="0"/>
              <a:cs typeface="Open Sans" pitchFamily="34" charset="0"/>
            </a:endParaRPr>
          </a:p>
        </p:txBody>
      </p:sp>
      <p:sp>
        <p:nvSpPr>
          <p:cNvPr id="299" name="TextBox 298">
            <a:extLst>
              <a:ext uri="{FF2B5EF4-FFF2-40B4-BE49-F238E27FC236}">
                <a16:creationId xmlns:a16="http://schemas.microsoft.com/office/drawing/2014/main" id="{9035C83B-F3FF-248D-5591-6CDE7FCA8568}"/>
              </a:ext>
            </a:extLst>
          </p:cNvPr>
          <p:cNvSpPr txBox="1"/>
          <p:nvPr/>
        </p:nvSpPr>
        <p:spPr>
          <a:xfrm>
            <a:off x="8651111" y="1465668"/>
            <a:ext cx="2863075" cy="400110"/>
          </a:xfrm>
          <a:prstGeom prst="rect">
            <a:avLst/>
          </a:prstGeom>
          <a:noFill/>
        </p:spPr>
        <p:txBody>
          <a:bodyPr wrap="square">
            <a:spAutoFit/>
          </a:bodyPr>
          <a:lstStyle/>
          <a:p>
            <a:pPr algn="ctr" defTabSz="1087755"/>
            <a:r>
              <a:rPr lang="en-US" sz="2000" b="1" dirty="0">
                <a:solidFill>
                  <a:schemeClr val="tx1">
                    <a:lumMod val="65000"/>
                    <a:lumOff val="35000"/>
                  </a:schemeClr>
                </a:solidFill>
                <a:ea typeface="Open Sans" pitchFamily="34" charset="0"/>
                <a:cs typeface="Open Sans" pitchFamily="34" charset="0"/>
              </a:rPr>
              <a:t>Data Pre-Processing</a:t>
            </a:r>
          </a:p>
        </p:txBody>
      </p:sp>
      <p:sp>
        <p:nvSpPr>
          <p:cNvPr id="312" name="Rounded Rectangle 8">
            <a:extLst>
              <a:ext uri="{FF2B5EF4-FFF2-40B4-BE49-F238E27FC236}">
                <a16:creationId xmlns:a16="http://schemas.microsoft.com/office/drawing/2014/main" id="{4CC0E20E-7E5F-3DFE-A008-8BB516CD42B6}"/>
              </a:ext>
            </a:extLst>
          </p:cNvPr>
          <p:cNvSpPr/>
          <p:nvPr/>
        </p:nvSpPr>
        <p:spPr>
          <a:xfrm>
            <a:off x="537396" y="3709978"/>
            <a:ext cx="3443586" cy="2280369"/>
          </a:xfrm>
          <a:prstGeom prst="roundRect">
            <a:avLst>
              <a:gd name="adj" fmla="val 5186"/>
            </a:avLst>
          </a:prstGeom>
          <a:noFill/>
          <a:ln w="19050">
            <a:solidFill>
              <a:srgbClr val="608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3" name="Text Box 10">
            <a:extLst>
              <a:ext uri="{FF2B5EF4-FFF2-40B4-BE49-F238E27FC236}">
                <a16:creationId xmlns:a16="http://schemas.microsoft.com/office/drawing/2014/main" id="{CF0737DF-DB6E-00B5-0683-E540327BEFC6}"/>
              </a:ext>
            </a:extLst>
          </p:cNvPr>
          <p:cNvSpPr txBox="1">
            <a:spLocks noChangeArrowheads="1"/>
          </p:cNvSpPr>
          <p:nvPr/>
        </p:nvSpPr>
        <p:spPr bwMode="auto">
          <a:xfrm>
            <a:off x="698929" y="4532297"/>
            <a:ext cx="3331951" cy="1431161"/>
          </a:xfrm>
          <a:prstGeom prst="rect">
            <a:avLst/>
          </a:prstGeom>
          <a:noFill/>
          <a:ln w="9525">
            <a:noFill/>
            <a:miter lim="800000"/>
          </a:ln>
        </p:spPr>
        <p:txBody>
          <a:bodyPr wrap="square" lIns="45720" tIns="22860" rIns="45720" bIns="22860">
            <a:spAutoFit/>
          </a:bodyPr>
          <a:lstStyle/>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Normalization and Harmonization of data</a:t>
            </a:r>
          </a:p>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Quantity &amp; weight estimation</a:t>
            </a:r>
          </a:p>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Conversion to other classifications</a:t>
            </a:r>
            <a:endParaRPr lang="en-US" sz="1400" dirty="0">
              <a:solidFill>
                <a:schemeClr val="tx1">
                  <a:lumMod val="65000"/>
                  <a:lumOff val="35000"/>
                </a:schemeClr>
              </a:solidFill>
              <a:ea typeface="Open Sans" pitchFamily="34" charset="0"/>
              <a:cs typeface="Open Sans" pitchFamily="34" charset="0"/>
            </a:endParaRPr>
          </a:p>
        </p:txBody>
      </p:sp>
      <p:sp>
        <p:nvSpPr>
          <p:cNvPr id="315" name="TextBox 314">
            <a:extLst>
              <a:ext uri="{FF2B5EF4-FFF2-40B4-BE49-F238E27FC236}">
                <a16:creationId xmlns:a16="http://schemas.microsoft.com/office/drawing/2014/main" id="{752D48C4-4917-0B6F-044B-4FC2C19C1718}"/>
              </a:ext>
            </a:extLst>
          </p:cNvPr>
          <p:cNvSpPr txBox="1"/>
          <p:nvPr/>
        </p:nvSpPr>
        <p:spPr>
          <a:xfrm>
            <a:off x="972523" y="3961191"/>
            <a:ext cx="2863075" cy="400110"/>
          </a:xfrm>
          <a:prstGeom prst="rect">
            <a:avLst/>
          </a:prstGeom>
          <a:noFill/>
        </p:spPr>
        <p:txBody>
          <a:bodyPr wrap="square">
            <a:spAutoFit/>
          </a:bodyPr>
          <a:lstStyle/>
          <a:p>
            <a:pPr algn="ctr" defTabSz="1087755"/>
            <a:r>
              <a:rPr lang="en-US" sz="2000" b="1" dirty="0">
                <a:solidFill>
                  <a:schemeClr val="tx1">
                    <a:lumMod val="65000"/>
                    <a:lumOff val="35000"/>
                  </a:schemeClr>
                </a:solidFill>
                <a:ea typeface="Open Sans" pitchFamily="34" charset="0"/>
                <a:cs typeface="Open Sans" pitchFamily="34" charset="0"/>
              </a:rPr>
              <a:t>Data Processing</a:t>
            </a:r>
          </a:p>
        </p:txBody>
      </p:sp>
      <p:sp>
        <p:nvSpPr>
          <p:cNvPr id="328" name="Rounded Rectangle 8">
            <a:extLst>
              <a:ext uri="{FF2B5EF4-FFF2-40B4-BE49-F238E27FC236}">
                <a16:creationId xmlns:a16="http://schemas.microsoft.com/office/drawing/2014/main" id="{912A11BA-1E0E-3FCD-B172-BCA483870FC4}"/>
              </a:ext>
            </a:extLst>
          </p:cNvPr>
          <p:cNvSpPr/>
          <p:nvPr/>
        </p:nvSpPr>
        <p:spPr>
          <a:xfrm>
            <a:off x="4320935" y="3709978"/>
            <a:ext cx="3443586" cy="2280369"/>
          </a:xfrm>
          <a:prstGeom prst="roundRect">
            <a:avLst>
              <a:gd name="adj" fmla="val 5186"/>
            </a:avLst>
          </a:prstGeom>
          <a:noFill/>
          <a:ln w="19050">
            <a:solidFill>
              <a:srgbClr val="608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9" name="Text Box 10">
            <a:extLst>
              <a:ext uri="{FF2B5EF4-FFF2-40B4-BE49-F238E27FC236}">
                <a16:creationId xmlns:a16="http://schemas.microsoft.com/office/drawing/2014/main" id="{8392D31C-4952-1058-75EB-C8F731422C0C}"/>
              </a:ext>
            </a:extLst>
          </p:cNvPr>
          <p:cNvSpPr txBox="1">
            <a:spLocks noChangeArrowheads="1"/>
          </p:cNvSpPr>
          <p:nvPr/>
        </p:nvSpPr>
        <p:spPr bwMode="auto">
          <a:xfrm>
            <a:off x="4449015" y="4654959"/>
            <a:ext cx="3315506" cy="877163"/>
          </a:xfrm>
          <a:prstGeom prst="rect">
            <a:avLst/>
          </a:prstGeom>
          <a:noFill/>
          <a:ln w="9525">
            <a:noFill/>
            <a:miter lim="800000"/>
          </a:ln>
        </p:spPr>
        <p:txBody>
          <a:bodyPr wrap="square" lIns="45720" tIns="22860" rIns="45720" bIns="22860">
            <a:spAutoFit/>
          </a:bodyPr>
          <a:lstStyle/>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Checking, reviewing and validation of mapping and values</a:t>
            </a:r>
            <a:endParaRPr lang="en-US" sz="1400" dirty="0">
              <a:solidFill>
                <a:schemeClr val="tx1">
                  <a:lumMod val="65000"/>
                  <a:lumOff val="35000"/>
                </a:schemeClr>
              </a:solidFill>
              <a:ea typeface="Open Sans" pitchFamily="34" charset="0"/>
              <a:cs typeface="Open Sans" pitchFamily="34" charset="0"/>
            </a:endParaRPr>
          </a:p>
        </p:txBody>
      </p:sp>
      <p:sp>
        <p:nvSpPr>
          <p:cNvPr id="331" name="TextBox 330">
            <a:extLst>
              <a:ext uri="{FF2B5EF4-FFF2-40B4-BE49-F238E27FC236}">
                <a16:creationId xmlns:a16="http://schemas.microsoft.com/office/drawing/2014/main" id="{135FC61D-8474-D9E2-2D74-605B8D9E6D6D}"/>
              </a:ext>
            </a:extLst>
          </p:cNvPr>
          <p:cNvSpPr txBox="1"/>
          <p:nvPr/>
        </p:nvSpPr>
        <p:spPr>
          <a:xfrm>
            <a:off x="4756062" y="3860832"/>
            <a:ext cx="2863075" cy="707886"/>
          </a:xfrm>
          <a:prstGeom prst="rect">
            <a:avLst/>
          </a:prstGeom>
          <a:noFill/>
        </p:spPr>
        <p:txBody>
          <a:bodyPr wrap="square">
            <a:spAutoFit/>
          </a:bodyPr>
          <a:lstStyle/>
          <a:p>
            <a:pPr algn="ctr" defTabSz="1087755"/>
            <a:r>
              <a:rPr lang="en-US" sz="2000" b="1" dirty="0">
                <a:solidFill>
                  <a:schemeClr val="tx1">
                    <a:lumMod val="65000"/>
                    <a:lumOff val="35000"/>
                  </a:schemeClr>
                </a:solidFill>
                <a:ea typeface="Open Sans" pitchFamily="34" charset="0"/>
                <a:cs typeface="Open Sans" pitchFamily="34" charset="0"/>
              </a:rPr>
              <a:t>Data Reviewing </a:t>
            </a:r>
          </a:p>
          <a:p>
            <a:pPr algn="ctr" defTabSz="1087755"/>
            <a:r>
              <a:rPr lang="en-US" sz="2000" b="1" dirty="0">
                <a:solidFill>
                  <a:schemeClr val="tx1">
                    <a:lumMod val="65000"/>
                    <a:lumOff val="35000"/>
                  </a:schemeClr>
                </a:solidFill>
                <a:ea typeface="Open Sans" pitchFamily="34" charset="0"/>
                <a:cs typeface="Open Sans" pitchFamily="34" charset="0"/>
              </a:rPr>
              <a:t>&amp; Validation</a:t>
            </a:r>
          </a:p>
        </p:txBody>
      </p:sp>
      <p:sp>
        <p:nvSpPr>
          <p:cNvPr id="344" name="Rounded Rectangle 8">
            <a:extLst>
              <a:ext uri="{FF2B5EF4-FFF2-40B4-BE49-F238E27FC236}">
                <a16:creationId xmlns:a16="http://schemas.microsoft.com/office/drawing/2014/main" id="{BB950119-3A06-9454-943F-E997D2E7780F}"/>
              </a:ext>
            </a:extLst>
          </p:cNvPr>
          <p:cNvSpPr/>
          <p:nvPr/>
        </p:nvSpPr>
        <p:spPr>
          <a:xfrm>
            <a:off x="8104474" y="3709978"/>
            <a:ext cx="3443586" cy="2280369"/>
          </a:xfrm>
          <a:prstGeom prst="roundRect">
            <a:avLst>
              <a:gd name="adj" fmla="val 5186"/>
            </a:avLst>
          </a:prstGeom>
          <a:noFill/>
          <a:ln w="19050">
            <a:solidFill>
              <a:srgbClr val="608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5" name="Text Box 10">
            <a:extLst>
              <a:ext uri="{FF2B5EF4-FFF2-40B4-BE49-F238E27FC236}">
                <a16:creationId xmlns:a16="http://schemas.microsoft.com/office/drawing/2014/main" id="{829B5103-CD88-9670-222C-66D2C6111D7E}"/>
              </a:ext>
            </a:extLst>
          </p:cNvPr>
          <p:cNvSpPr txBox="1">
            <a:spLocks noChangeArrowheads="1"/>
          </p:cNvSpPr>
          <p:nvPr/>
        </p:nvSpPr>
        <p:spPr bwMode="auto">
          <a:xfrm>
            <a:off x="8232554" y="4654958"/>
            <a:ext cx="3767094" cy="1369606"/>
          </a:xfrm>
          <a:prstGeom prst="rect">
            <a:avLst/>
          </a:prstGeom>
          <a:noFill/>
          <a:ln w="9525">
            <a:noFill/>
            <a:miter lim="800000"/>
          </a:ln>
        </p:spPr>
        <p:txBody>
          <a:bodyPr wrap="square" lIns="45720" tIns="22860" rIns="45720" bIns="22860">
            <a:spAutoFit/>
          </a:bodyPr>
          <a:lstStyle/>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Publication to UN </a:t>
            </a:r>
            <a:r>
              <a:rPr lang="en-US" dirty="0" err="1">
                <a:solidFill>
                  <a:schemeClr val="tx1">
                    <a:lumMod val="65000"/>
                    <a:lumOff val="35000"/>
                  </a:schemeClr>
                </a:solidFill>
                <a:ea typeface="Open Sans" pitchFamily="34" charset="0"/>
                <a:cs typeface="Open Sans" pitchFamily="34" charset="0"/>
              </a:rPr>
              <a:t>Comtrade</a:t>
            </a:r>
            <a:endParaRPr lang="en-US" dirty="0">
              <a:solidFill>
                <a:schemeClr val="tx1">
                  <a:lumMod val="65000"/>
                  <a:lumOff val="35000"/>
                </a:schemeClr>
              </a:solidFill>
              <a:ea typeface="Open Sans" pitchFamily="34" charset="0"/>
              <a:cs typeface="Open Sans" pitchFamily="34" charset="0"/>
            </a:endParaRPr>
          </a:p>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Yearbook and other analytical products</a:t>
            </a:r>
          </a:p>
          <a:p>
            <a:pPr marL="285750" indent="-285750" defTabSz="1087755">
              <a:buFont typeface="Arial" panose="020B0604020202020204" pitchFamily="34" charset="0"/>
              <a:buChar char="•"/>
            </a:pPr>
            <a:r>
              <a:rPr lang="en-US" dirty="0">
                <a:solidFill>
                  <a:schemeClr val="tx1">
                    <a:lumMod val="65000"/>
                    <a:lumOff val="35000"/>
                  </a:schemeClr>
                </a:solidFill>
                <a:ea typeface="Open Sans" pitchFamily="34" charset="0"/>
                <a:cs typeface="Open Sans" pitchFamily="34" charset="0"/>
              </a:rPr>
              <a:t>Trade matrix</a:t>
            </a:r>
          </a:p>
          <a:p>
            <a:pPr algn="ctr" defTabSz="1087755"/>
            <a:endParaRPr lang="en-US" sz="1400" dirty="0">
              <a:solidFill>
                <a:schemeClr val="tx1">
                  <a:lumMod val="65000"/>
                  <a:lumOff val="35000"/>
                </a:schemeClr>
              </a:solidFill>
              <a:ea typeface="Open Sans" pitchFamily="34" charset="0"/>
              <a:cs typeface="Open Sans" pitchFamily="34" charset="0"/>
            </a:endParaRPr>
          </a:p>
        </p:txBody>
      </p:sp>
      <p:grpSp>
        <p:nvGrpSpPr>
          <p:cNvPr id="346" name="Group 345">
            <a:extLst>
              <a:ext uri="{FF2B5EF4-FFF2-40B4-BE49-F238E27FC236}">
                <a16:creationId xmlns:a16="http://schemas.microsoft.com/office/drawing/2014/main" id="{2E2964ED-2776-7F15-735C-55F74E3DDF5D}"/>
              </a:ext>
            </a:extLst>
          </p:cNvPr>
          <p:cNvGrpSpPr/>
          <p:nvPr/>
        </p:nvGrpSpPr>
        <p:grpSpPr>
          <a:xfrm>
            <a:off x="8401460" y="3938888"/>
            <a:ext cx="617380" cy="545993"/>
            <a:chOff x="7540014" y="4306907"/>
            <a:chExt cx="389342" cy="339426"/>
          </a:xfrm>
          <a:solidFill>
            <a:srgbClr val="608ECA"/>
          </a:solidFill>
        </p:grpSpPr>
        <p:sp>
          <p:nvSpPr>
            <p:cNvPr id="348" name="Freeform 110">
              <a:extLst>
                <a:ext uri="{FF2B5EF4-FFF2-40B4-BE49-F238E27FC236}">
                  <a16:creationId xmlns:a16="http://schemas.microsoft.com/office/drawing/2014/main" id="{2466BA99-A9BB-41E0-517A-D3E2E110FE6F}"/>
                </a:ext>
              </a:extLst>
            </p:cNvPr>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w="9525">
              <a:noFill/>
              <a:round/>
            </a:ln>
          </p:spPr>
          <p:txBody>
            <a:bodyPr vert="horz" wrap="square" lIns="91440" tIns="45720" rIns="91440" bIns="45720" numCol="1" anchor="t" anchorCtr="0" compatLnSpc="1"/>
            <a:lstStyle/>
            <a:p>
              <a:endParaRPr lang="en-US" sz="2400"/>
            </a:p>
          </p:txBody>
        </p:sp>
        <p:sp>
          <p:nvSpPr>
            <p:cNvPr id="349" name="Freeform 111">
              <a:extLst>
                <a:ext uri="{FF2B5EF4-FFF2-40B4-BE49-F238E27FC236}">
                  <a16:creationId xmlns:a16="http://schemas.microsoft.com/office/drawing/2014/main" id="{4E50B043-A08A-9083-2F71-04BD02B9B687}"/>
                </a:ext>
              </a:extLst>
            </p:cNvPr>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w="9525">
              <a:noFill/>
              <a:round/>
            </a:ln>
          </p:spPr>
          <p:txBody>
            <a:bodyPr vert="horz" wrap="square" lIns="91440" tIns="45720" rIns="91440" bIns="45720" numCol="1" anchor="t" anchorCtr="0" compatLnSpc="1"/>
            <a:lstStyle/>
            <a:p>
              <a:endParaRPr lang="en-US" sz="2400"/>
            </a:p>
          </p:txBody>
        </p:sp>
        <p:sp>
          <p:nvSpPr>
            <p:cNvPr id="350" name="Freeform 112">
              <a:extLst>
                <a:ext uri="{FF2B5EF4-FFF2-40B4-BE49-F238E27FC236}">
                  <a16:creationId xmlns:a16="http://schemas.microsoft.com/office/drawing/2014/main" id="{1BDFEEC5-72D9-7F82-1B49-E4A917B2A1DD}"/>
                </a:ext>
              </a:extLst>
            </p:cNvPr>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w="9525">
              <a:noFill/>
              <a:round/>
            </a:ln>
          </p:spPr>
          <p:txBody>
            <a:bodyPr vert="horz" wrap="square" lIns="91440" tIns="45720" rIns="91440" bIns="45720" numCol="1" anchor="t" anchorCtr="0" compatLnSpc="1"/>
            <a:lstStyle/>
            <a:p>
              <a:endParaRPr lang="en-US" sz="2400"/>
            </a:p>
          </p:txBody>
        </p:sp>
        <p:sp>
          <p:nvSpPr>
            <p:cNvPr id="351" name="Freeform 113">
              <a:extLst>
                <a:ext uri="{FF2B5EF4-FFF2-40B4-BE49-F238E27FC236}">
                  <a16:creationId xmlns:a16="http://schemas.microsoft.com/office/drawing/2014/main" id="{13154707-03A1-A004-48E4-10E994361D0E}"/>
                </a:ext>
              </a:extLst>
            </p:cNvPr>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w="9525">
              <a:noFill/>
              <a:round/>
            </a:ln>
          </p:spPr>
          <p:txBody>
            <a:bodyPr vert="horz" wrap="square" lIns="91440" tIns="45720" rIns="91440" bIns="45720" numCol="1" anchor="t" anchorCtr="0" compatLnSpc="1"/>
            <a:lstStyle/>
            <a:p>
              <a:endParaRPr lang="en-US" sz="2400"/>
            </a:p>
          </p:txBody>
        </p:sp>
        <p:sp>
          <p:nvSpPr>
            <p:cNvPr id="352" name="Freeform 114">
              <a:extLst>
                <a:ext uri="{FF2B5EF4-FFF2-40B4-BE49-F238E27FC236}">
                  <a16:creationId xmlns:a16="http://schemas.microsoft.com/office/drawing/2014/main" id="{15A3C772-01B4-5B38-B43C-7AB35ED2DDDA}"/>
                </a:ext>
              </a:extLst>
            </p:cNvPr>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w="9525">
              <a:noFill/>
              <a:round/>
            </a:ln>
          </p:spPr>
          <p:txBody>
            <a:bodyPr vert="horz" wrap="square" lIns="91440" tIns="45720" rIns="91440" bIns="45720" numCol="1" anchor="t" anchorCtr="0" compatLnSpc="1"/>
            <a:lstStyle/>
            <a:p>
              <a:endParaRPr lang="en-US" sz="2400"/>
            </a:p>
          </p:txBody>
        </p:sp>
        <p:sp>
          <p:nvSpPr>
            <p:cNvPr id="353" name="Freeform 115">
              <a:extLst>
                <a:ext uri="{FF2B5EF4-FFF2-40B4-BE49-F238E27FC236}">
                  <a16:creationId xmlns:a16="http://schemas.microsoft.com/office/drawing/2014/main" id="{7E339489-8272-48E3-646F-4209BFFBD329}"/>
                </a:ext>
              </a:extLst>
            </p:cNvPr>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w="9525">
              <a:noFill/>
              <a:round/>
            </a:ln>
          </p:spPr>
          <p:txBody>
            <a:bodyPr vert="horz" wrap="square" lIns="91440" tIns="45720" rIns="91440" bIns="45720" numCol="1" anchor="t" anchorCtr="0" compatLnSpc="1"/>
            <a:lstStyle/>
            <a:p>
              <a:endParaRPr lang="en-US" sz="2400"/>
            </a:p>
          </p:txBody>
        </p:sp>
        <p:sp>
          <p:nvSpPr>
            <p:cNvPr id="354" name="Freeform 116">
              <a:extLst>
                <a:ext uri="{FF2B5EF4-FFF2-40B4-BE49-F238E27FC236}">
                  <a16:creationId xmlns:a16="http://schemas.microsoft.com/office/drawing/2014/main" id="{984EE751-81F2-F5B5-26C1-09F5D0C214CD}"/>
                </a:ext>
              </a:extLst>
            </p:cNvPr>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a:noFill/>
              <a:round/>
            </a:ln>
          </p:spPr>
          <p:txBody>
            <a:bodyPr vert="horz" wrap="square" lIns="91440" tIns="45720" rIns="91440" bIns="45720" numCol="1" anchor="t" anchorCtr="0" compatLnSpc="1"/>
            <a:lstStyle/>
            <a:p>
              <a:endParaRPr lang="en-US" sz="2400"/>
            </a:p>
          </p:txBody>
        </p:sp>
        <p:sp>
          <p:nvSpPr>
            <p:cNvPr id="355" name="Rectangle 117">
              <a:extLst>
                <a:ext uri="{FF2B5EF4-FFF2-40B4-BE49-F238E27FC236}">
                  <a16:creationId xmlns:a16="http://schemas.microsoft.com/office/drawing/2014/main" id="{8A6ED512-CDFE-4CAF-BCF7-1C9974E7AEE4}"/>
                </a:ext>
              </a:extLst>
            </p:cNvPr>
            <p:cNvSpPr>
              <a:spLocks noChangeArrowheads="1"/>
            </p:cNvSpPr>
            <p:nvPr/>
          </p:nvSpPr>
          <p:spPr bwMode="auto">
            <a:xfrm>
              <a:off x="7589930" y="4421713"/>
              <a:ext cx="109814" cy="17471"/>
            </a:xfrm>
            <a:prstGeom prst="rect">
              <a:avLst/>
            </a:prstGeom>
            <a:grpFill/>
            <a:ln w="9525">
              <a:noFill/>
              <a:miter lim="800000"/>
              <a:headEnd/>
              <a:tailEnd/>
            </a:ln>
          </p:spPr>
          <p:txBody>
            <a:bodyPr vert="horz" wrap="square" lIns="91440" tIns="45720" rIns="91440" bIns="45720" numCol="1" anchor="t" anchorCtr="0" compatLnSpc="1"/>
            <a:lstStyle/>
            <a:p>
              <a:endParaRPr lang="en-US" sz="2400"/>
            </a:p>
          </p:txBody>
        </p:sp>
        <p:sp>
          <p:nvSpPr>
            <p:cNvPr id="356" name="Rectangle 118">
              <a:extLst>
                <a:ext uri="{FF2B5EF4-FFF2-40B4-BE49-F238E27FC236}">
                  <a16:creationId xmlns:a16="http://schemas.microsoft.com/office/drawing/2014/main" id="{5C4F989C-99F2-9CAA-0654-A1AE509D72B1}"/>
                </a:ext>
              </a:extLst>
            </p:cNvPr>
            <p:cNvSpPr>
              <a:spLocks noChangeArrowheads="1"/>
            </p:cNvSpPr>
            <p:nvPr/>
          </p:nvSpPr>
          <p:spPr bwMode="auto">
            <a:xfrm>
              <a:off x="7589930" y="4461645"/>
              <a:ext cx="109814" cy="17471"/>
            </a:xfrm>
            <a:prstGeom prst="rect">
              <a:avLst/>
            </a:prstGeom>
            <a:grpFill/>
            <a:ln w="9525">
              <a:noFill/>
              <a:miter lim="800000"/>
              <a:headEnd/>
              <a:tailEnd/>
            </a:ln>
          </p:spPr>
          <p:txBody>
            <a:bodyPr vert="horz" wrap="square" lIns="91440" tIns="45720" rIns="91440" bIns="45720" numCol="1" anchor="t" anchorCtr="0" compatLnSpc="1"/>
            <a:lstStyle/>
            <a:p>
              <a:endParaRPr lang="en-US" sz="2400"/>
            </a:p>
          </p:txBody>
        </p:sp>
        <p:sp>
          <p:nvSpPr>
            <p:cNvPr id="357" name="Rectangle 119">
              <a:extLst>
                <a:ext uri="{FF2B5EF4-FFF2-40B4-BE49-F238E27FC236}">
                  <a16:creationId xmlns:a16="http://schemas.microsoft.com/office/drawing/2014/main" id="{099546A1-1E4B-A10B-C0B1-E89AF4991372}"/>
                </a:ext>
              </a:extLst>
            </p:cNvPr>
            <p:cNvSpPr>
              <a:spLocks noChangeArrowheads="1"/>
            </p:cNvSpPr>
            <p:nvPr/>
          </p:nvSpPr>
          <p:spPr bwMode="auto">
            <a:xfrm>
              <a:off x="7589930" y="4506569"/>
              <a:ext cx="109814" cy="14975"/>
            </a:xfrm>
            <a:prstGeom prst="rect">
              <a:avLst/>
            </a:prstGeom>
            <a:grpFill/>
            <a:ln w="9525">
              <a:noFill/>
              <a:miter lim="800000"/>
              <a:headEnd/>
              <a:tailEnd/>
            </a:ln>
          </p:spPr>
          <p:txBody>
            <a:bodyPr vert="horz" wrap="square" lIns="91440" tIns="45720" rIns="91440" bIns="45720" numCol="1" anchor="t" anchorCtr="0" compatLnSpc="1"/>
            <a:lstStyle/>
            <a:p>
              <a:endParaRPr lang="en-US" sz="2400"/>
            </a:p>
          </p:txBody>
        </p:sp>
        <p:sp>
          <p:nvSpPr>
            <p:cNvPr id="358" name="Rectangle 120">
              <a:extLst>
                <a:ext uri="{FF2B5EF4-FFF2-40B4-BE49-F238E27FC236}">
                  <a16:creationId xmlns:a16="http://schemas.microsoft.com/office/drawing/2014/main" id="{0349F92F-CEB1-FBAB-1B22-2A19254596D8}"/>
                </a:ext>
              </a:extLst>
            </p:cNvPr>
            <p:cNvSpPr>
              <a:spLocks noChangeArrowheads="1"/>
            </p:cNvSpPr>
            <p:nvPr/>
          </p:nvSpPr>
          <p:spPr bwMode="auto">
            <a:xfrm>
              <a:off x="7589930" y="4548998"/>
              <a:ext cx="109814" cy="17471"/>
            </a:xfrm>
            <a:prstGeom prst="rect">
              <a:avLst/>
            </a:prstGeom>
            <a:grpFill/>
            <a:ln w="9525">
              <a:noFill/>
              <a:miter lim="800000"/>
              <a:headEnd/>
              <a:tailEnd/>
            </a:ln>
          </p:spPr>
          <p:txBody>
            <a:bodyPr vert="horz" wrap="square" lIns="91440" tIns="45720" rIns="91440" bIns="45720" numCol="1" anchor="t" anchorCtr="0" compatLnSpc="1"/>
            <a:lstStyle/>
            <a:p>
              <a:endParaRPr lang="en-US" sz="2400"/>
            </a:p>
          </p:txBody>
        </p:sp>
      </p:grpSp>
      <p:sp>
        <p:nvSpPr>
          <p:cNvPr id="347" name="TextBox 346">
            <a:extLst>
              <a:ext uri="{FF2B5EF4-FFF2-40B4-BE49-F238E27FC236}">
                <a16:creationId xmlns:a16="http://schemas.microsoft.com/office/drawing/2014/main" id="{61CFE78B-EDD9-E4E1-33CA-862B994F4FB0}"/>
              </a:ext>
            </a:extLst>
          </p:cNvPr>
          <p:cNvSpPr txBox="1"/>
          <p:nvPr/>
        </p:nvSpPr>
        <p:spPr>
          <a:xfrm>
            <a:off x="8757640" y="3860832"/>
            <a:ext cx="2538184" cy="707886"/>
          </a:xfrm>
          <a:prstGeom prst="rect">
            <a:avLst/>
          </a:prstGeom>
          <a:noFill/>
        </p:spPr>
        <p:txBody>
          <a:bodyPr wrap="square">
            <a:spAutoFit/>
          </a:bodyPr>
          <a:lstStyle/>
          <a:p>
            <a:pPr algn="ctr" defTabSz="1087755"/>
            <a:r>
              <a:rPr lang="en-US" sz="2000" b="1" dirty="0">
                <a:solidFill>
                  <a:schemeClr val="tx1">
                    <a:lumMod val="65000"/>
                    <a:lumOff val="35000"/>
                  </a:schemeClr>
                </a:solidFill>
                <a:ea typeface="Open Sans" pitchFamily="34" charset="0"/>
                <a:cs typeface="Open Sans" pitchFamily="34" charset="0"/>
              </a:rPr>
              <a:t>Data Publication </a:t>
            </a:r>
          </a:p>
          <a:p>
            <a:pPr algn="ctr" defTabSz="1087755"/>
            <a:r>
              <a:rPr lang="en-US" sz="2000" b="1" dirty="0">
                <a:solidFill>
                  <a:schemeClr val="tx1">
                    <a:lumMod val="65000"/>
                    <a:lumOff val="35000"/>
                  </a:schemeClr>
                </a:solidFill>
                <a:ea typeface="Open Sans" pitchFamily="34" charset="0"/>
                <a:cs typeface="Open Sans" pitchFamily="34" charset="0"/>
              </a:rPr>
              <a:t>&amp; Dissemination</a:t>
            </a:r>
          </a:p>
        </p:txBody>
      </p:sp>
      <p:grpSp>
        <p:nvGrpSpPr>
          <p:cNvPr id="359" name="Group 358">
            <a:extLst>
              <a:ext uri="{FF2B5EF4-FFF2-40B4-BE49-F238E27FC236}">
                <a16:creationId xmlns:a16="http://schemas.microsoft.com/office/drawing/2014/main" id="{7D9F6F5B-BDB0-643D-42FE-5382A3B16B5B}"/>
              </a:ext>
            </a:extLst>
          </p:cNvPr>
          <p:cNvGrpSpPr/>
          <p:nvPr/>
        </p:nvGrpSpPr>
        <p:grpSpPr>
          <a:xfrm>
            <a:off x="4610678" y="1416916"/>
            <a:ext cx="447703" cy="538591"/>
            <a:chOff x="5106627" y="2260366"/>
            <a:chExt cx="324452" cy="406813"/>
          </a:xfrm>
          <a:solidFill>
            <a:srgbClr val="608ECA"/>
          </a:solidFill>
        </p:grpSpPr>
        <p:sp>
          <p:nvSpPr>
            <p:cNvPr id="360" name="Freeform 80">
              <a:extLst>
                <a:ext uri="{FF2B5EF4-FFF2-40B4-BE49-F238E27FC236}">
                  <a16:creationId xmlns:a16="http://schemas.microsoft.com/office/drawing/2014/main" id="{A276D1B3-9E8A-FC70-4AC3-B34EB8CE0E97}"/>
                </a:ext>
              </a:extLst>
            </p:cNvPr>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1" name="Freeform 81">
              <a:extLst>
                <a:ext uri="{FF2B5EF4-FFF2-40B4-BE49-F238E27FC236}">
                  <a16:creationId xmlns:a16="http://schemas.microsoft.com/office/drawing/2014/main" id="{31824C46-CCEF-8D57-686C-51F1FC03FD00}"/>
                </a:ext>
              </a:extLst>
            </p:cNvPr>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2" name="Freeform 82">
              <a:extLst>
                <a:ext uri="{FF2B5EF4-FFF2-40B4-BE49-F238E27FC236}">
                  <a16:creationId xmlns:a16="http://schemas.microsoft.com/office/drawing/2014/main" id="{AB06A9EC-B97E-239A-ACE1-7B2171D82836}"/>
                </a:ext>
              </a:extLst>
            </p:cNvPr>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3" name="Oval 83">
              <a:extLst>
                <a:ext uri="{FF2B5EF4-FFF2-40B4-BE49-F238E27FC236}">
                  <a16:creationId xmlns:a16="http://schemas.microsoft.com/office/drawing/2014/main" id="{04C57EA9-0728-AE0B-25EA-A970B82BB37D}"/>
                </a:ext>
              </a:extLst>
            </p:cNvPr>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64" name="Group 363">
            <a:extLst>
              <a:ext uri="{FF2B5EF4-FFF2-40B4-BE49-F238E27FC236}">
                <a16:creationId xmlns:a16="http://schemas.microsoft.com/office/drawing/2014/main" id="{F97543B8-ABD1-AEF0-7923-0AEDA67EFCA2}"/>
              </a:ext>
            </a:extLst>
          </p:cNvPr>
          <p:cNvGrpSpPr/>
          <p:nvPr/>
        </p:nvGrpSpPr>
        <p:grpSpPr>
          <a:xfrm>
            <a:off x="897742" y="1481234"/>
            <a:ext cx="566290" cy="374319"/>
            <a:chOff x="4362884" y="1304483"/>
            <a:chExt cx="466712" cy="331938"/>
          </a:xfrm>
          <a:solidFill>
            <a:srgbClr val="608ECA"/>
          </a:solidFill>
        </p:grpSpPr>
        <p:sp>
          <p:nvSpPr>
            <p:cNvPr id="365" name="Freeform 32">
              <a:extLst>
                <a:ext uri="{FF2B5EF4-FFF2-40B4-BE49-F238E27FC236}">
                  <a16:creationId xmlns:a16="http://schemas.microsoft.com/office/drawing/2014/main" id="{C0BF9E82-4698-FAE6-45F0-8479A759D5FA}"/>
                </a:ext>
              </a:extLst>
            </p:cNvPr>
            <p:cNvSpPr/>
            <p:nvPr/>
          </p:nvSpPr>
          <p:spPr bwMode="auto">
            <a:xfrm>
              <a:off x="4362884" y="1366877"/>
              <a:ext cx="466712" cy="269544"/>
            </a:xfrm>
            <a:custGeom>
              <a:avLst/>
              <a:gdLst>
                <a:gd name="T0" fmla="*/ 0 w 187"/>
                <a:gd name="T1" fmla="*/ 0 h 108"/>
                <a:gd name="T2" fmla="*/ 0 w 187"/>
                <a:gd name="T3" fmla="*/ 108 h 108"/>
                <a:gd name="T4" fmla="*/ 187 w 187"/>
                <a:gd name="T5" fmla="*/ 108 h 108"/>
                <a:gd name="T6" fmla="*/ 187 w 187"/>
                <a:gd name="T7" fmla="*/ 0 h 108"/>
                <a:gd name="T8" fmla="*/ 94 w 187"/>
                <a:gd name="T9" fmla="*/ 67 h 108"/>
                <a:gd name="T10" fmla="*/ 0 w 187"/>
                <a:gd name="T11" fmla="*/ 0 h 108"/>
              </a:gdLst>
              <a:ahLst/>
              <a:cxnLst>
                <a:cxn ang="0">
                  <a:pos x="T0" y="T1"/>
                </a:cxn>
                <a:cxn ang="0">
                  <a:pos x="T2" y="T3"/>
                </a:cxn>
                <a:cxn ang="0">
                  <a:pos x="T4" y="T5"/>
                </a:cxn>
                <a:cxn ang="0">
                  <a:pos x="T6" y="T7"/>
                </a:cxn>
                <a:cxn ang="0">
                  <a:pos x="T8" y="T9"/>
                </a:cxn>
                <a:cxn ang="0">
                  <a:pos x="T10" y="T11"/>
                </a:cxn>
              </a:cxnLst>
              <a:rect l="0" t="0" r="r" b="b"/>
              <a:pathLst>
                <a:path w="187" h="108">
                  <a:moveTo>
                    <a:pt x="0" y="0"/>
                  </a:moveTo>
                  <a:lnTo>
                    <a:pt x="0" y="108"/>
                  </a:lnTo>
                  <a:lnTo>
                    <a:pt x="187" y="108"/>
                  </a:lnTo>
                  <a:lnTo>
                    <a:pt x="187" y="0"/>
                  </a:lnTo>
                  <a:lnTo>
                    <a:pt x="94" y="6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6" name="Freeform 33">
              <a:extLst>
                <a:ext uri="{FF2B5EF4-FFF2-40B4-BE49-F238E27FC236}">
                  <a16:creationId xmlns:a16="http://schemas.microsoft.com/office/drawing/2014/main" id="{1890F8AC-7024-CD0E-24E5-01C78AA1CA01}"/>
                </a:ext>
              </a:extLst>
            </p:cNvPr>
            <p:cNvSpPr/>
            <p:nvPr/>
          </p:nvSpPr>
          <p:spPr bwMode="auto">
            <a:xfrm>
              <a:off x="4362884" y="1304483"/>
              <a:ext cx="466712" cy="192176"/>
            </a:xfrm>
            <a:custGeom>
              <a:avLst/>
              <a:gdLst>
                <a:gd name="T0" fmla="*/ 187 w 187"/>
                <a:gd name="T1" fmla="*/ 9 h 77"/>
                <a:gd name="T2" fmla="*/ 187 w 187"/>
                <a:gd name="T3" fmla="*/ 0 h 77"/>
                <a:gd name="T4" fmla="*/ 0 w 187"/>
                <a:gd name="T5" fmla="*/ 0 h 77"/>
                <a:gd name="T6" fmla="*/ 0 w 187"/>
                <a:gd name="T7" fmla="*/ 10 h 77"/>
                <a:gd name="T8" fmla="*/ 94 w 187"/>
                <a:gd name="T9" fmla="*/ 77 h 77"/>
                <a:gd name="T10" fmla="*/ 187 w 187"/>
                <a:gd name="T11" fmla="*/ 9 h 77"/>
              </a:gdLst>
              <a:ahLst/>
              <a:cxnLst>
                <a:cxn ang="0">
                  <a:pos x="T0" y="T1"/>
                </a:cxn>
                <a:cxn ang="0">
                  <a:pos x="T2" y="T3"/>
                </a:cxn>
                <a:cxn ang="0">
                  <a:pos x="T4" y="T5"/>
                </a:cxn>
                <a:cxn ang="0">
                  <a:pos x="T6" y="T7"/>
                </a:cxn>
                <a:cxn ang="0">
                  <a:pos x="T8" y="T9"/>
                </a:cxn>
                <a:cxn ang="0">
                  <a:pos x="T10" y="T11"/>
                </a:cxn>
              </a:cxnLst>
              <a:rect l="0" t="0" r="r" b="b"/>
              <a:pathLst>
                <a:path w="187" h="77">
                  <a:moveTo>
                    <a:pt x="187" y="9"/>
                  </a:moveTo>
                  <a:lnTo>
                    <a:pt x="187" y="0"/>
                  </a:lnTo>
                  <a:lnTo>
                    <a:pt x="0" y="0"/>
                  </a:lnTo>
                  <a:lnTo>
                    <a:pt x="0" y="10"/>
                  </a:lnTo>
                  <a:lnTo>
                    <a:pt x="94" y="77"/>
                  </a:lnTo>
                  <a:lnTo>
                    <a:pt x="1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71" name="Group 370">
            <a:extLst>
              <a:ext uri="{FF2B5EF4-FFF2-40B4-BE49-F238E27FC236}">
                <a16:creationId xmlns:a16="http://schemas.microsoft.com/office/drawing/2014/main" id="{5B6F955D-BD1A-07B2-FF25-61AE8EC01336}"/>
              </a:ext>
            </a:extLst>
          </p:cNvPr>
          <p:cNvGrpSpPr/>
          <p:nvPr/>
        </p:nvGrpSpPr>
        <p:grpSpPr>
          <a:xfrm>
            <a:off x="4628831" y="3887560"/>
            <a:ext cx="607750" cy="644738"/>
            <a:chOff x="7160655" y="2178006"/>
            <a:chExt cx="379359" cy="386846"/>
          </a:xfrm>
          <a:solidFill>
            <a:srgbClr val="608ECA"/>
          </a:solidFill>
        </p:grpSpPr>
        <p:sp>
          <p:nvSpPr>
            <p:cNvPr id="372" name="Freeform 36">
              <a:extLst>
                <a:ext uri="{FF2B5EF4-FFF2-40B4-BE49-F238E27FC236}">
                  <a16:creationId xmlns:a16="http://schemas.microsoft.com/office/drawing/2014/main" id="{30D632FD-BF0F-B7C3-01C8-A8384A79E6FE}"/>
                </a:ext>
              </a:extLst>
            </p:cNvPr>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3" name="Freeform 37">
              <a:extLst>
                <a:ext uri="{FF2B5EF4-FFF2-40B4-BE49-F238E27FC236}">
                  <a16:creationId xmlns:a16="http://schemas.microsoft.com/office/drawing/2014/main" id="{E762C00E-3CF0-3919-EBA3-EF07F99CE8F7}"/>
                </a:ext>
              </a:extLst>
            </p:cNvPr>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4" name="Freeform 38">
              <a:extLst>
                <a:ext uri="{FF2B5EF4-FFF2-40B4-BE49-F238E27FC236}">
                  <a16:creationId xmlns:a16="http://schemas.microsoft.com/office/drawing/2014/main" id="{F00E0840-3292-D007-7E51-0954275FCC30}"/>
                </a:ext>
              </a:extLst>
            </p:cNvPr>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376" name="Picture 375" descr="A black and white symbol&#10;&#10;Description automatically generated">
            <a:extLst>
              <a:ext uri="{FF2B5EF4-FFF2-40B4-BE49-F238E27FC236}">
                <a16:creationId xmlns:a16="http://schemas.microsoft.com/office/drawing/2014/main" id="{C3D947A0-0937-3298-56D6-53220C0DC4F5}"/>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11158" y="1396621"/>
            <a:ext cx="651927" cy="543544"/>
          </a:xfrm>
          <a:prstGeom prst="rect">
            <a:avLst/>
          </a:prstGeom>
        </p:spPr>
      </p:pic>
      <p:pic>
        <p:nvPicPr>
          <p:cNvPr id="378" name="Picture 377" descr="A black and white logo&#10;&#10;Description automatically generated">
            <a:extLst>
              <a:ext uri="{FF2B5EF4-FFF2-40B4-BE49-F238E27FC236}">
                <a16:creationId xmlns:a16="http://schemas.microsoft.com/office/drawing/2014/main" id="{9F93FEA7-7B2D-8834-26CE-B42EA3C373A8}"/>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7139" y="3879118"/>
            <a:ext cx="606053" cy="594537"/>
          </a:xfrm>
          <a:prstGeom prst="rect">
            <a:avLst/>
          </a:prstGeom>
        </p:spPr>
      </p:pic>
    </p:spTree>
    <p:extLst>
      <p:ext uri="{BB962C8B-B14F-4D97-AF65-F5344CB8AC3E}">
        <p14:creationId xmlns:p14="http://schemas.microsoft.com/office/powerpoint/2010/main" val="2733144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19F519AFC9644FB8D3D4B9DB76C27E" ma:contentTypeVersion="17" ma:contentTypeDescription="Create a new document." ma:contentTypeScope="" ma:versionID="75d88efb327beb625745666bbabc5803">
  <xsd:schema xmlns:xsd="http://www.w3.org/2001/XMLSchema" xmlns:xs="http://www.w3.org/2001/XMLSchema" xmlns:p="http://schemas.microsoft.com/office/2006/metadata/properties" xmlns:ns2="cfc03cda-bc36-4859-b431-cc9043cb4594" xmlns:ns3="4774538e-7891-43b6-a84b-740af6ca28fe" xmlns:ns4="985ec44e-1bab-4c0b-9df0-6ba128686fc9" targetNamespace="http://schemas.microsoft.com/office/2006/metadata/properties" ma:root="true" ma:fieldsID="ae47f7d44dc730b2119df87cb49d1634" ns2:_="" ns3:_="" ns4:_="">
    <xsd:import namespace="cfc03cda-bc36-4859-b431-cc9043cb4594"/>
    <xsd:import namespace="4774538e-7891-43b6-a84b-740af6ca28fe"/>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03cda-bc36-4859-b431-cc9043cb4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74538e-7891-43b6-a84b-740af6ca2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8821def-ab9c-48d5-91c1-11f7b21153fe}" ma:internalName="TaxCatchAll" ma:showField="CatchAllData" ma:web="4774538e-7891-43b6-a84b-740af6ca2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cfc03cda-bc36-4859-b431-cc9043cb45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F6BE72-6459-4837-B2B4-9131144BD0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03cda-bc36-4859-b431-cc9043cb4594"/>
    <ds:schemaRef ds:uri="4774538e-7891-43b6-a84b-740af6ca28fe"/>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8E2343-1AA2-4FAA-A60A-B933F2885314}">
  <ds:schemaRefs>
    <ds:schemaRef ds:uri="http://schemas.microsoft.com/sharepoint/v3/contenttype/forms"/>
  </ds:schemaRefs>
</ds:datastoreItem>
</file>

<file path=customXml/itemProps3.xml><?xml version="1.0" encoding="utf-8"?>
<ds:datastoreItem xmlns:ds="http://schemas.openxmlformats.org/officeDocument/2006/customXml" ds:itemID="{4F9AE013-8DCB-4A04-BE73-B5113B7FDE4F}">
  <ds:schemaRefs>
    <ds:schemaRef ds:uri="http://schemas.microsoft.com/office/2006/metadata/properties"/>
    <ds:schemaRef ds:uri="http://schemas.microsoft.com/office/infopath/2007/PartnerControls"/>
    <ds:schemaRef ds:uri="985ec44e-1bab-4c0b-9df0-6ba128686fc9"/>
    <ds:schemaRef ds:uri="cfc03cda-bc36-4859-b431-cc9043cb4594"/>
  </ds:schemaRefs>
</ds:datastoreItem>
</file>

<file path=docProps/app.xml><?xml version="1.0" encoding="utf-8"?>
<Properties xmlns="http://schemas.openxmlformats.org/officeDocument/2006/extended-properties" xmlns:vt="http://schemas.openxmlformats.org/officeDocument/2006/docPropsVTypes">
  <TotalTime>9548</TotalTime>
  <Words>1810</Words>
  <Application>Microsoft Office PowerPoint</Application>
  <PresentationFormat>Widescreen</PresentationFormat>
  <Paragraphs>270</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UN Comtrade</vt:lpstr>
      <vt:lpstr>Main Data Elements</vt:lpstr>
      <vt:lpstr>Metadata of UN Comtrade</vt:lpstr>
      <vt:lpstr>Metadata</vt:lpstr>
      <vt:lpstr>Metadata</vt:lpstr>
      <vt:lpstr>Metadata</vt:lpstr>
      <vt:lpstr>UN Comtrade Data Pipeline</vt:lpstr>
      <vt:lpstr>Data Processing System: CoprA+</vt:lpstr>
      <vt:lpstr>Data Pre-Processing</vt:lpstr>
      <vt:lpstr>Data Pre-Processing: Some Challenges</vt:lpstr>
      <vt:lpstr>Data Processing</vt:lpstr>
      <vt:lpstr>Data Processing: Harmonization and Normalization</vt:lpstr>
      <vt:lpstr>Data Processing: Quantity and Weight Information</vt:lpstr>
      <vt:lpstr>Data Processing: Example of quantity conversion</vt:lpstr>
      <vt:lpstr>Data Processing: Extreme Quantity Detection</vt:lpstr>
      <vt:lpstr>Data Processing: Quantity Estimation</vt:lpstr>
      <vt:lpstr>Data Processing: Conversions to other Classifications</vt:lpstr>
      <vt:lpstr>PowerPoint Presentation</vt:lpstr>
      <vt:lpstr>Data Review</vt:lpstr>
      <vt:lpstr>Data Review: CoprA+ Reports</vt:lpstr>
      <vt:lpstr>Data Review: CoprA+ Reports</vt:lpstr>
      <vt:lpstr>Data Review: CoprA+ Reports</vt:lpstr>
      <vt:lpstr>Data Review: CoprA+ Reports</vt:lpstr>
      <vt:lpstr>Data Release: UN Comtrade+</vt:lpstr>
      <vt:lpstr>Data Publication: International Trade Statistics Yearbook </vt:lpstr>
      <vt:lpstr>Innovative and experimental uses of UN Comtrade data</vt:lpstr>
      <vt:lpstr>Innovative and experimental uses of UN Comtrade data</vt:lpstr>
      <vt:lpstr>Innovative and experimental uses of UN Comtrade data​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Jiayue Zeng</dc:creator>
  <cp:lastModifiedBy>Jiayue Zeng</cp:lastModifiedBy>
  <cp:revision>576</cp:revision>
  <dcterms:created xsi:type="dcterms:W3CDTF">2023-10-11T19:40:13Z</dcterms:created>
  <dcterms:modified xsi:type="dcterms:W3CDTF">2023-10-23T03:14:26Z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0x0101000719F519AFC9644FB8D3D4B9DB76C27E</vt:lpwstr>
  </property>
  <property fmtid="{D5CDD505-2E9C-101B-9397-08002B2CF9AE}" pid="3" name="MediaServiceImageTags">
    <vt:lpwstr/>
  </property>
</Properties>
</file>